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75" r:id="rId5"/>
    <p:sldId id="276" r:id="rId6"/>
    <p:sldId id="277" r:id="rId7"/>
    <p:sldId id="278" r:id="rId8"/>
    <p:sldId id="272" r:id="rId9"/>
    <p:sldId id="279" r:id="rId10"/>
    <p:sldId id="274" r:id="rId11"/>
    <p:sldId id="291" r:id="rId12"/>
    <p:sldId id="263" r:id="rId13"/>
    <p:sldId id="280" r:id="rId14"/>
    <p:sldId id="283" r:id="rId15"/>
    <p:sldId id="284" r:id="rId16"/>
    <p:sldId id="286" r:id="rId17"/>
    <p:sldId id="292" r:id="rId18"/>
    <p:sldId id="293" r:id="rId19"/>
    <p:sldId id="295" r:id="rId20"/>
    <p:sldId id="296" r:id="rId21"/>
    <p:sldId id="297" r:id="rId22"/>
    <p:sldId id="287" r:id="rId23"/>
    <p:sldId id="289" r:id="rId24"/>
    <p:sldId id="29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93FF"/>
    <a:srgbClr val="EEDDFF"/>
    <a:srgbClr val="4D009A"/>
    <a:srgbClr val="8811FF"/>
    <a:srgbClr val="6600FF"/>
    <a:srgbClr val="6600CC"/>
    <a:srgbClr val="001C40"/>
    <a:srgbClr val="9429FF"/>
    <a:srgbClr val="9B37FF"/>
    <a:srgbClr val="9D5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EE272-3BD9-4109-8E6B-69DEDABB4D82}" v="2" dt="2022-08-02T04:50:04.5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56" autoAdjust="0"/>
    <p:restoredTop sz="95829" autoAdjust="0"/>
  </p:normalViewPr>
  <p:slideViewPr>
    <p:cSldViewPr snapToGrid="0">
      <p:cViewPr varScale="1">
        <p:scale>
          <a:sx n="112" d="100"/>
          <a:sy n="112" d="100"/>
        </p:scale>
        <p:origin x="204" y="102"/>
      </p:cViewPr>
      <p:guideLst>
        <p:guide orient="horz" pos="86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 HAERANG" userId="3bb1a46e03ade0a1" providerId="LiveId" clId="{6E5EE272-3BD9-4109-8E6B-69DEDABB4D82}"/>
    <pc:docChg chg="modSld">
      <pc:chgData name="JEONG HAERANG" userId="3bb1a46e03ade0a1" providerId="LiveId" clId="{6E5EE272-3BD9-4109-8E6B-69DEDABB4D82}" dt="2022-08-02T04:50:04.543" v="1"/>
      <pc:docMkLst>
        <pc:docMk/>
      </pc:docMkLst>
      <pc:sldChg chg="modTransition">
        <pc:chgData name="JEONG HAERANG" userId="3bb1a46e03ade0a1" providerId="LiveId" clId="{6E5EE272-3BD9-4109-8E6B-69DEDABB4D82}" dt="2022-08-02T04:50:04.543" v="1"/>
        <pc:sldMkLst>
          <pc:docMk/>
          <pc:sldMk cId="266326851" sldId="256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3636820190" sldId="257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3064971857" sldId="259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76233204" sldId="263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3464432007" sldId="272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496432745" sldId="274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1133818132" sldId="275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2551594567" sldId="276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707888350" sldId="277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2845030626" sldId="278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153322918" sldId="279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1193835377" sldId="280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209245802" sldId="283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3679310132" sldId="284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883328378" sldId="286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2816658320" sldId="287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781697350" sldId="289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1874243979" sldId="290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2809782109" sldId="291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3592987070" sldId="292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1704585568" sldId="293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2191482854" sldId="295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2137841464" sldId="296"/>
        </pc:sldMkLst>
      </pc:sldChg>
      <pc:sldChg chg="modTransition">
        <pc:chgData name="JEONG HAERANG" userId="3bb1a46e03ade0a1" providerId="LiveId" clId="{6E5EE272-3BD9-4109-8E6B-69DEDABB4D82}" dt="2022-08-02T04:50:04.543" v="1"/>
        <pc:sldMkLst>
          <pc:docMk/>
          <pc:sldMk cId="600358660" sldId="29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700" b="1" i="1" u="sng" strike="noStrike" kern="1200" spc="0" baseline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ko-KR" sz="1700" b="1" i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time (10,000 reviews)</a:t>
            </a:r>
            <a:endParaRPr lang="ko-KR" altLang="en-US" sz="1700" b="1" i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layout>
        <c:manualLayout>
          <c:xMode val="edge"/>
          <c:yMode val="edge"/>
          <c:x val="1.8266569198607516E-2"/>
          <c:y val="2.82121807756572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1" i="1" u="sng" strike="noStrike" kern="1200" spc="0" baseline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소요시간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6600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B2-40F9-B0BD-BB927979F90C}"/>
              </c:ext>
            </c:extLst>
          </c:dPt>
          <c:dLbls>
            <c:dLbl>
              <c:idx val="2"/>
              <c:spPr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1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BFB2-40F9-B0BD-BB927979F90C}"/>
                </c:ext>
              </c:extLst>
            </c:dLbl>
            <c:dLbl>
              <c:idx val="3"/>
              <c:spPr>
                <a:solidFill>
                  <a:srgbClr val="EEDDFF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1" u="none" strike="noStrike" kern="1200" baseline="0">
                      <a:solidFill>
                        <a:srgbClr val="6600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FB2-40F9-B0BD-BB927979F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1" u="none" strike="noStrike" kern="1200" baseline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Komoran</c:v>
                </c:pt>
                <c:pt idx="1">
                  <c:v>Kkma</c:v>
                </c:pt>
                <c:pt idx="2">
                  <c:v>Mecab</c:v>
                </c:pt>
                <c:pt idx="3">
                  <c:v>Okt</c:v>
                </c:pt>
              </c:strCache>
            </c:strRef>
          </c:cat>
          <c:val>
            <c:numRef>
              <c:f>Sheet1!$B$2:$B$5</c:f>
              <c:numCache>
                <c:formatCode>General\ "초"</c:formatCode>
                <c:ptCount val="4"/>
                <c:pt idx="0">
                  <c:v>12</c:v>
                </c:pt>
                <c:pt idx="1">
                  <c:v>438</c:v>
                </c:pt>
                <c:pt idx="2">
                  <c:v>1</c:v>
                </c:pt>
                <c:pt idx="3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B2-40F9-B0BD-BB927979F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950317999"/>
        <c:axId val="1328974415"/>
      </c:barChart>
      <c:catAx>
        <c:axId val="1950317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8974415"/>
        <c:crosses val="autoZero"/>
        <c:auto val="1"/>
        <c:lblAlgn val="ctr"/>
        <c:lblOffset val="100"/>
        <c:noMultiLvlLbl val="0"/>
      </c:catAx>
      <c:valAx>
        <c:axId val="1328974415"/>
        <c:scaling>
          <c:orientation val="minMax"/>
        </c:scaling>
        <c:delete val="1"/>
        <c:axPos val="l"/>
        <c:numFmt formatCode="General\ &quot;초&quot;" sourceLinked="1"/>
        <c:majorTickMark val="none"/>
        <c:minorTickMark val="none"/>
        <c:tickLblPos val="nextTo"/>
        <c:crossAx val="195031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20000"/>
      </a:schemeClr>
    </a:solidFill>
    <a:ln w="19050"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2C49B-00D5-4D65-8CD5-5F5D18D86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7E970F-E62E-46E3-8A40-2E1A31E7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5E8BB-B017-4AFF-A5C9-A63874A0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BA41D-684A-4A91-9ACF-80A21925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932768-C27B-46EB-BE0D-CE7D65C3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5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63AE3-1915-47FB-863B-3342D127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23846-26D0-4BC1-A86F-00D4E70AC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720667-FE1B-4578-85C6-C62B8F32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F3146-A3A9-40B6-8860-81C82E6A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C8879-EB1B-41F2-BCF7-FF7BC717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6D1598-E7A4-4AC5-ABA8-773FD0C8B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4CC8AF-D082-4E18-B517-EF206A55E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EF5DBA-76EF-4403-80A5-C9E94C80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8C6FD2-CAEB-418E-91F9-3C311DC8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A88039-321F-4BDC-BD66-02AE8C61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DF9D-3557-45D6-9011-D0AC5423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65B287-5349-4717-80E2-F543AF29B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BC79F-968A-4AEE-9D39-A19488A1B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3FE39-BB28-4E66-845A-72A5327C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E3CBA-6E3E-45F4-AE2B-16452BF1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3ABB7-BC44-41F9-8A33-699671F8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E88367-8F4D-4AF4-88B5-5821A542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53F4F3-2EAE-48B8-AFCE-311D10A26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0FB4F-D238-4F1E-B241-4218EC22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05163-2A91-4C0B-8CF4-986BB207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5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0B56A-3C18-4B90-9B89-CBB12D42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3FCE93-9B8A-4C15-8E56-FF2538DFC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64E2B6-EA83-479A-9D5A-836C41587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C7E9DC-816D-4D79-A834-40F72F4E9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0E7CF5-BC42-4552-AA62-5CEF3A3B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CC1C06-9870-4AB7-881C-03F075F3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B6FEB-8143-4C35-B730-0DC5B2DD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4D8858-9D7A-4977-86E5-7565D8C17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6A0CF9-DEA8-4A1B-B0B8-5F7E2D8B0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567170-1810-4A14-B891-C840AD045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0E07E4-E525-4C3A-AEB6-07A812E3B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C15F47-66BD-420B-BFA9-ED959861A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C97AE2-EB7C-4550-9DA3-1ABFFF80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E5126-C19D-4640-BA53-AF751A54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E4F1D-F2DD-43F7-8938-E6EFFE48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5E4E17-51F0-4D50-A3E5-7904B7FD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62E5A0-EA52-4160-AE62-CC03EE22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592CB-3511-4B5F-BC5C-8846D2B2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64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7403A1-C8CF-4D22-8685-2AA8BBEC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2005B-B728-4B39-AADF-C4A4A80A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98758A-73E0-4997-9CD0-BFC4A5C9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6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284CE-C88F-4386-A49C-AC33FFF1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B0740-1062-409A-A1D2-6892F4F96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CDC463-08D5-4B05-8660-20ADD3903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63C19F-6C01-430C-B5E3-E0E0F73C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9E4D89-1954-42AC-9272-9A7D0B84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41079E-321E-4608-AF20-1B29225EE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39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768AB-C182-4C14-90FB-CD3833E0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3E1C91-EDE2-45EB-895D-ED5DEC13A1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AA228E-E678-4A2F-A096-0FA4FB6E0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5160F-BB72-4C4F-B2B8-E411E955A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525B41-D054-4E21-BCC7-ADE97BB3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B7C43B-4564-4133-8769-ACA12583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1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56BBA2-4596-4A1B-B568-14D81979B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061DB8-83CC-4443-B36F-2B5578DB3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8926B-956D-45C1-9F54-877B329BB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FEE02-2A4A-47E3-9F23-BA5CFDA5B9B7}" type="datetimeFigureOut">
              <a:rPr lang="ko-KR" altLang="en-US" smtClean="0"/>
              <a:t>2022-08-02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7F594-684A-4FF2-9742-285F2B29E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E96009-E7BB-4E56-A69D-3945B0ADF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30C5E-8B3F-4556-942F-2A645D873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27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Click="0">
        <p14:prism isContent="1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1F38EA-B155-41B6-A91C-024A55D797A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1260000" rtlCol="0" anchor="ctr"/>
          <a:lstStyle/>
          <a:p>
            <a:pPr algn="ctr"/>
            <a:r>
              <a:rPr lang="en-US" altLang="ko-KR" sz="10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Cascadia Mono" panose="020B0609020000020004" pitchFamily="49" charset="0"/>
              </a:rPr>
              <a:t>Let’s GRIT!</a:t>
            </a:r>
            <a:endParaRPr lang="ko-KR" altLang="en-US" sz="10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cs typeface="Cascadia Mono" panose="020B06090200000200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99D0DB-D543-4C2F-8EF2-D55CB91E4753}"/>
              </a:ext>
            </a:extLst>
          </p:cNvPr>
          <p:cNvSpPr/>
          <p:nvPr/>
        </p:nvSpPr>
        <p:spPr>
          <a:xfrm>
            <a:off x="2476500" y="3590925"/>
            <a:ext cx="7239000" cy="790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 진 영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   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 준 희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   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 민 재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   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전 수 빈</a:t>
            </a:r>
          </a:p>
        </p:txBody>
      </p:sp>
    </p:spTree>
    <p:extLst>
      <p:ext uri="{BB962C8B-B14F-4D97-AF65-F5344CB8AC3E}">
        <p14:creationId xmlns:p14="http://schemas.microsoft.com/office/powerpoint/2010/main" val="3064971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00CC"/>
                                      </p:to>
                                    </p:animClr>
                                    <p:set>
                                      <p:cBhvr>
                                        <p:cTn id="7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6" repeatCount="2000" decel="16667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0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wd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532F4A-9CC6-470B-84B2-B110F40F1760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준비 과정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02BD8A-2593-4978-B9B6-3811B5110E3F}"/>
              </a:ext>
            </a:extLst>
          </p:cNvPr>
          <p:cNvSpPr/>
          <p:nvPr/>
        </p:nvSpPr>
        <p:spPr>
          <a:xfrm>
            <a:off x="6954982" y="1182256"/>
            <a:ext cx="4796179" cy="224673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한글 형태소 분석기로 주로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Mecab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Okt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활용됨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처음에 </a:t>
            </a:r>
            <a:r>
              <a:rPr lang="en-US" altLang="ko-KR" sz="13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Mecab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으로 코드 작성 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윈도우에서 설치가 안 되어서 몇 번 시도하다 바로 폐기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Mecab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외에 한글 형태소 분석기에서 많이 사용되는 </a:t>
            </a:r>
            <a:r>
              <a:rPr lang="en-US" altLang="ko-KR" sz="13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Okt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931DB1F-62C2-420A-BE9C-80E5A355B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46207"/>
              </p:ext>
            </p:extLst>
          </p:nvPr>
        </p:nvGraphicFramePr>
        <p:xfrm>
          <a:off x="508000" y="1182257"/>
          <a:ext cx="6299201" cy="5126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582">
                  <a:extLst>
                    <a:ext uri="{9D8B030D-6E8A-4147-A177-3AD203B41FA5}">
                      <a16:colId xmlns:a16="http://schemas.microsoft.com/office/drawing/2014/main" val="328799603"/>
                    </a:ext>
                  </a:extLst>
                </a:gridCol>
                <a:gridCol w="3090852">
                  <a:extLst>
                    <a:ext uri="{9D8B030D-6E8A-4147-A177-3AD203B41FA5}">
                      <a16:colId xmlns:a16="http://schemas.microsoft.com/office/drawing/2014/main" val="2142141841"/>
                    </a:ext>
                  </a:extLst>
                </a:gridCol>
                <a:gridCol w="2247767">
                  <a:extLst>
                    <a:ext uri="{9D8B030D-6E8A-4147-A177-3AD203B41FA5}">
                      <a16:colId xmlns:a16="http://schemas.microsoft.com/office/drawing/2014/main" val="2483802546"/>
                    </a:ext>
                  </a:extLst>
                </a:gridCol>
              </a:tblGrid>
              <a:tr h="397727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500" b="1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500" b="1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한글 형태소 분석기</a:t>
                      </a:r>
                    </a:p>
                  </a:txBody>
                  <a:tcPr marL="72000" marR="7180" marT="7180" marB="72000" anchor="b"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/>
                </a:tc>
                <a:extLst>
                  <a:ext uri="{0D108BD9-81ED-4DB2-BD59-A6C34878D82A}">
                    <a16:rowId xmlns:a16="http://schemas.microsoft.com/office/drawing/2014/main" val="2247625723"/>
                  </a:ext>
                </a:extLst>
              </a:tr>
              <a:tr h="4324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effectLst/>
                          <a:latin typeface="+mj-lt"/>
                        </a:rPr>
                        <a:t>　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1" u="none" strike="noStrike" dirty="0">
                          <a:effectLst/>
                          <a:latin typeface="+mj-lt"/>
                        </a:rPr>
                        <a:t>장점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300" b="1" u="none" strike="noStrike" dirty="0">
                          <a:effectLst/>
                          <a:latin typeface="+mj-lt"/>
                        </a:rPr>
                        <a:t>한계점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205240"/>
                  </a:ext>
                </a:extLst>
              </a:tr>
              <a:tr h="9696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Komoran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 err="1">
                          <a:effectLst/>
                          <a:latin typeface="+mj-lt"/>
                        </a:rPr>
                        <a:t>자소</a:t>
                      </a: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 분리 가능</a:t>
                      </a:r>
                      <a:endParaRPr lang="en-US" altLang="ko-KR" sz="1200" b="1" u="none" strike="noStrike" dirty="0">
                        <a:effectLst/>
                        <a:latin typeface="+mj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dirty="0" err="1">
                          <a:effectLst/>
                          <a:latin typeface="+mj-lt"/>
                        </a:rPr>
                        <a:t>오탈자</a:t>
                      </a: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 분석 가능</a:t>
                      </a:r>
                      <a:endParaRPr lang="en-US" altLang="ko-KR" sz="1200" b="1" u="none" strike="noStrike" dirty="0">
                        <a:effectLst/>
                        <a:latin typeface="+mj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고유명사 분석 가능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긴 로딩 속도</a:t>
                      </a:r>
                      <a:endParaRPr lang="en-US" altLang="ko-KR" sz="1200" b="1" u="none" strike="noStrike" dirty="0">
                        <a:effectLst/>
                        <a:latin typeface="+mj-lt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띄어쓰기 없는 문장분석에 취약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0480"/>
                  </a:ext>
                </a:extLst>
              </a:tr>
              <a:tr h="7547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1" u="none" strike="noStrike" dirty="0" err="1">
                          <a:effectLst/>
                          <a:latin typeface="+mj-lt"/>
                        </a:rPr>
                        <a:t>KKma</a:t>
                      </a:r>
                      <a:endParaRPr lang="en-US" sz="1300" b="1" u="none" strike="noStrike" dirty="0">
                        <a:effectLst/>
                        <a:latin typeface="+mj-lt"/>
                      </a:endParaRPr>
                    </a:p>
                    <a:p>
                      <a:pPr algn="l" rtl="0" fontAlgn="ctr"/>
                      <a:r>
                        <a:rPr lang="en-US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ko-KR" altLang="en-US" sz="1300" b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꼬꼬마</a:t>
                      </a:r>
                      <a:r>
                        <a:rPr lang="en-US" altLang="ko-KR" sz="13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13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띄어쓰기 오류에 덜 민감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분석 시간</a:t>
                      </a:r>
                      <a:endParaRPr lang="en-US" altLang="ko-KR" sz="1200" b="1" u="none" strike="noStrike" dirty="0">
                        <a:effectLst/>
                        <a:latin typeface="+mj-lt"/>
                      </a:endParaRPr>
                    </a:p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미 정제된 문서 정확도 낮음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343214"/>
                  </a:ext>
                </a:extLst>
              </a:tr>
              <a:tr h="11572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1" u="none" strike="noStrike" dirty="0" err="1">
                          <a:effectLst/>
                          <a:latin typeface="+mj-lt"/>
                        </a:rPr>
                        <a:t>Mecab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새로운 사전 추가 가능</a:t>
                      </a:r>
                      <a:endParaRPr lang="en-US" altLang="ko-KR" sz="1200" b="1" u="none" strike="noStrike" dirty="0">
                        <a:effectLst/>
                        <a:latin typeface="+mj-lt"/>
                      </a:endParaRPr>
                    </a:p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sngStrike" baseline="0" dirty="0">
                          <a:effectLst/>
                          <a:latin typeface="+mj-lt"/>
                        </a:rPr>
                        <a:t>띄어쓰기에서 가장 좋은 성능</a:t>
                      </a:r>
                      <a:r>
                        <a:rPr lang="en-US" altLang="ko-KR" sz="12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((twitter </a:t>
                      </a:r>
                      <a:r>
                        <a:rPr lang="ko-KR" altLang="en-US" sz="12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전</a:t>
                      </a:r>
                      <a:r>
                        <a:rPr lang="en-US" altLang="ko-KR" sz="12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) </a:t>
                      </a:r>
                    </a:p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속도</a:t>
                      </a:r>
                      <a:r>
                        <a:rPr lang="en-US" altLang="ko-KR" sz="1200" b="1" u="none" strike="noStrike" dirty="0"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정확도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 err="1">
                          <a:effectLst/>
                          <a:latin typeface="+mj-lt"/>
                        </a:rPr>
                        <a:t>미등록어</a:t>
                      </a: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 처리 문제</a:t>
                      </a:r>
                      <a:endParaRPr lang="en-US" altLang="ko-KR" sz="1200" b="1" u="none" strike="noStrike" dirty="0">
                        <a:effectLst/>
                        <a:latin typeface="+mj-lt"/>
                      </a:endParaRPr>
                    </a:p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동음이의어 처리 문제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250513"/>
                  </a:ext>
                </a:extLst>
              </a:tr>
              <a:tr h="141439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1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Okt</a:t>
                      </a:r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  <a:p>
                      <a:pPr algn="l" rtl="0" fontAlgn="ctr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(Twitter)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FF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띄어쓰기 성능이 가장 좋음</a:t>
                      </a:r>
                      <a:endParaRPr lang="en-US" altLang="ko-KR" sz="1200" b="1" u="none" strike="noStrike" dirty="0">
                        <a:effectLst/>
                        <a:latin typeface="+mj-lt"/>
                      </a:endParaRPr>
                    </a:p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en-US" altLang="ko-KR" sz="1200" b="1" u="none" strike="noStrike" dirty="0">
                          <a:effectLst/>
                          <a:latin typeface="+mj-lt"/>
                        </a:rPr>
                        <a:t>Stemming </a:t>
                      </a: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가능 </a:t>
                      </a:r>
                      <a:r>
                        <a:rPr lang="en-US" altLang="ko-KR" sz="11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ko-KR" altLang="en-US" sz="11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어간추출 </a:t>
                      </a:r>
                      <a:r>
                        <a:rPr lang="en-US" altLang="ko-KR" sz="11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= </a:t>
                      </a:r>
                      <a:r>
                        <a:rPr lang="ko-KR" altLang="en-US" sz="11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형태소분석</a:t>
                      </a:r>
                      <a:r>
                        <a:rPr lang="en-US" altLang="ko-KR" sz="11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인터넷 텍스트에 강함</a:t>
                      </a:r>
                      <a:r>
                        <a:rPr lang="en-US" altLang="ko-KR" sz="10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ko-KR" altLang="en-US" sz="1000" b="1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이모티콘</a:t>
                      </a:r>
                      <a:r>
                        <a:rPr lang="en-US" altLang="ko-KR" sz="10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1000" b="1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해쉬태그</a:t>
                      </a:r>
                      <a:r>
                        <a:rPr lang="ko-KR" altLang="en-US" sz="10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 등</a:t>
                      </a:r>
                      <a:r>
                        <a:rPr lang="en-US" altLang="ko-KR" sz="1000" b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비속어</a:t>
                      </a:r>
                      <a:r>
                        <a:rPr lang="en-US" altLang="ko-KR" sz="1200" b="1" u="none" strike="noStrike" dirty="0"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비표준어도 분석 가능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FF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 err="1">
                          <a:effectLst/>
                          <a:latin typeface="+mj-lt"/>
                        </a:rPr>
                        <a:t>미등록어</a:t>
                      </a: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 처리 문제</a:t>
                      </a:r>
                      <a:endParaRPr lang="en-US" altLang="ko-KR" sz="1200" b="1" u="none" strike="noStrike" dirty="0">
                        <a:effectLst/>
                        <a:latin typeface="+mj-lt"/>
                      </a:endParaRPr>
                    </a:p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 err="1">
                          <a:effectLst/>
                          <a:latin typeface="+mj-lt"/>
                        </a:rPr>
                        <a:t>동음의어</a:t>
                      </a: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 처리문제</a:t>
                      </a:r>
                      <a:endParaRPr lang="en-US" altLang="ko-KR" sz="1200" b="1" u="none" strike="noStrike" dirty="0">
                        <a:effectLst/>
                        <a:latin typeface="+mj-lt"/>
                      </a:endParaRPr>
                    </a:p>
                    <a:p>
                      <a:pPr algn="l" rtl="0" fontAlgn="ctr">
                        <a:spcAft>
                          <a:spcPts val="600"/>
                        </a:spcAft>
                      </a:pPr>
                      <a:r>
                        <a:rPr lang="ko-KR" altLang="en-US" sz="1200" b="1" u="none" strike="noStrike" dirty="0">
                          <a:effectLst/>
                          <a:latin typeface="+mj-lt"/>
                        </a:rPr>
                        <a:t>분석 범주 적은 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FF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710741"/>
                  </a:ext>
                </a:extLst>
              </a:tr>
            </a:tbl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A56A3918-A68C-48EA-97C1-3527F62408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155474"/>
              </p:ext>
            </p:extLst>
          </p:nvPr>
        </p:nvGraphicFramePr>
        <p:xfrm>
          <a:off x="7112001" y="3663430"/>
          <a:ext cx="4387273" cy="2645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6432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C9D213-93D9-4782-8A01-1B8A43F56CA9}"/>
              </a:ext>
            </a:extLst>
          </p:cNvPr>
          <p:cNvSpPr/>
          <p:nvPr/>
        </p:nvSpPr>
        <p:spPr>
          <a:xfrm>
            <a:off x="380808" y="1042387"/>
            <a:ext cx="11389044" cy="4958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 </a:t>
            </a:r>
            <a:r>
              <a:rPr lang="ko-KR" altLang="en-US" sz="1500" b="1" dirty="0">
                <a:solidFill>
                  <a:schemeClr val="bg1"/>
                </a:solidFill>
                <a:latin typeface="+mj-lt"/>
              </a:rPr>
              <a:t>다빈도 키워드를 추출하여 주가 방향성과 비교해보자 </a:t>
            </a:r>
            <a:r>
              <a:rPr lang="en-US" altLang="ko-KR" sz="15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500" b="1" dirty="0">
                <a:solidFill>
                  <a:schemeClr val="bg1"/>
                </a:solidFill>
                <a:latin typeface="+mj-lt"/>
              </a:rPr>
              <a:t>상관관계 파악</a:t>
            </a:r>
            <a:r>
              <a:rPr lang="en-US" altLang="ko-KR" sz="1500" b="1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163587-BAE6-48F1-A341-85BB5B2F124D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시도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AFB960-43AB-41AE-A528-DD2A5FFB5ACD}"/>
              </a:ext>
            </a:extLst>
          </p:cNvPr>
          <p:cNvSpPr/>
          <p:nvPr/>
        </p:nvSpPr>
        <p:spPr>
          <a:xfrm>
            <a:off x="495330" y="1741456"/>
            <a:ext cx="1836390" cy="3802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# 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데이터 프레임화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SNS data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시간별 종가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등락률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25B37B-4661-4D81-A52C-AA2B3C23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432430" y="1722591"/>
            <a:ext cx="9111870" cy="451884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8DD5A2-1472-4B94-90ED-CB0E6D1BB983}"/>
              </a:ext>
            </a:extLst>
          </p:cNvPr>
          <p:cNvSpPr/>
          <p:nvPr/>
        </p:nvSpPr>
        <p:spPr>
          <a:xfrm>
            <a:off x="2265029" y="234312"/>
            <a:ext cx="3917657" cy="591125"/>
          </a:xfrm>
          <a:prstGeom prst="roundRect">
            <a:avLst/>
          </a:prstGeom>
          <a:noFill/>
          <a:ln w="19050">
            <a:solidFill>
              <a:srgbClr val="C99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다빈도 키워드 추출</a:t>
            </a:r>
            <a:endParaRPr lang="en-US" altLang="ko-KR" sz="3000" b="1" dirty="0">
              <a:solidFill>
                <a:srgbClr val="66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782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623F023E-4A0D-45D4-B800-59DAE94A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97" y="3517075"/>
            <a:ext cx="5580000" cy="303612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163587-BAE6-48F1-A341-85BB5B2F124D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시도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2C690FF-E02A-4A62-A32C-18E6E3DA07D3}"/>
              </a:ext>
            </a:extLst>
          </p:cNvPr>
          <p:cNvCxnSpPr>
            <a:cxnSpLocks/>
          </p:cNvCxnSpPr>
          <p:nvPr/>
        </p:nvCxnSpPr>
        <p:spPr>
          <a:xfrm>
            <a:off x="6061710" y="1764853"/>
            <a:ext cx="0" cy="481882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746DA25-AC78-4019-B415-B8494B90589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2324" y="1423497"/>
            <a:ext cx="5580000" cy="168467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AFB960-43AB-41AE-A528-DD2A5FFB5ACD}"/>
              </a:ext>
            </a:extLst>
          </p:cNvPr>
          <p:cNvSpPr/>
          <p:nvPr/>
        </p:nvSpPr>
        <p:spPr>
          <a:xfrm>
            <a:off x="316604" y="1088570"/>
            <a:ext cx="5580000" cy="37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#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Tokenization</a:t>
            </a:r>
            <a:endParaRPr lang="ko-KR" altLang="en-US" sz="1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F22C93-E71E-4A71-A77F-CD20CFE4DD43}"/>
              </a:ext>
            </a:extLst>
          </p:cNvPr>
          <p:cNvGrpSpPr/>
          <p:nvPr/>
        </p:nvGrpSpPr>
        <p:grpSpPr>
          <a:xfrm>
            <a:off x="6189851" y="1395813"/>
            <a:ext cx="5580000" cy="1735218"/>
            <a:chOff x="6166991" y="1966894"/>
            <a:chExt cx="5580000" cy="17352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897AAF-861F-46FE-B75A-19610B30CBB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b="17200"/>
            <a:stretch/>
          </p:blipFill>
          <p:spPr>
            <a:xfrm>
              <a:off x="6166991" y="1966894"/>
              <a:ext cx="5580000" cy="173521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65F923-B296-4C93-B2FE-D249585A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6940" y="2081610"/>
              <a:ext cx="4145751" cy="1512000"/>
            </a:xfrm>
            <a:prstGeom prst="rect">
              <a:avLst/>
            </a:prstGeom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5F72055-5723-4958-9E03-A1DBD20B6631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80807" y="3518097"/>
            <a:ext cx="5580000" cy="303510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E07D44-8644-4D64-8EAD-A4CF9EA502A4}"/>
              </a:ext>
            </a:extLst>
          </p:cNvPr>
          <p:cNvSpPr/>
          <p:nvPr/>
        </p:nvSpPr>
        <p:spPr>
          <a:xfrm>
            <a:off x="329168" y="3185452"/>
            <a:ext cx="5580000" cy="377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# 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다빈도 키워드 추출</a:t>
            </a:r>
            <a:endParaRPr lang="ko-KR" altLang="en-US" sz="15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7E6D76A-803B-437C-AA1B-929E66DFAE2E}"/>
              </a:ext>
            </a:extLst>
          </p:cNvPr>
          <p:cNvSpPr/>
          <p:nvPr/>
        </p:nvSpPr>
        <p:spPr>
          <a:xfrm>
            <a:off x="8069580" y="3904576"/>
            <a:ext cx="3643122" cy="2535058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ko-KR" altLang="en-US" sz="1500" b="1" dirty="0">
                <a:solidFill>
                  <a:schemeClr val="bg1"/>
                </a:solidFill>
                <a:latin typeface="+mj-lt"/>
              </a:rPr>
              <a:t>다빈도 키워드 중</a:t>
            </a:r>
            <a:endParaRPr lang="en-US" altLang="ko-KR" sz="1500" b="1" dirty="0">
              <a:solidFill>
                <a:schemeClr val="bg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altLang="ko-KR" sz="1500" b="1" dirty="0">
                <a:solidFill>
                  <a:schemeClr val="bg1"/>
                </a:solidFill>
                <a:latin typeface="+mj-lt"/>
              </a:rPr>
              <a:t>“</a:t>
            </a:r>
            <a:r>
              <a:rPr lang="ko-KR" altLang="en-US" sz="1500" b="1" dirty="0">
                <a:solidFill>
                  <a:schemeClr val="bg1"/>
                </a:solidFill>
                <a:latin typeface="+mj-lt"/>
              </a:rPr>
              <a:t>어떤 키워드가 중요하고</a:t>
            </a:r>
            <a:r>
              <a:rPr lang="en-US" altLang="ko-KR" sz="1500" b="1" dirty="0">
                <a:solidFill>
                  <a:schemeClr val="bg1"/>
                </a:solidFill>
                <a:latin typeface="+mj-lt"/>
              </a:rPr>
              <a:t>, </a:t>
            </a:r>
          </a:p>
          <a:p>
            <a:pPr>
              <a:spcAft>
                <a:spcPts val="1200"/>
              </a:spcAft>
            </a:pPr>
            <a:r>
              <a:rPr lang="ko-KR" altLang="en-US" sz="1500" b="1" dirty="0">
                <a:solidFill>
                  <a:schemeClr val="bg1"/>
                </a:solidFill>
                <a:latin typeface="+mj-lt"/>
              </a:rPr>
              <a:t>어떤 키워드는 중요하지 않은 지</a:t>
            </a:r>
            <a:r>
              <a:rPr lang="en-US" altLang="ko-KR" sz="1500" b="1" dirty="0">
                <a:solidFill>
                  <a:schemeClr val="bg1"/>
                </a:solidFill>
                <a:latin typeface="+mj-lt"/>
              </a:rPr>
              <a:t>..”</a:t>
            </a:r>
          </a:p>
          <a:p>
            <a:pPr>
              <a:spcAft>
                <a:spcPts val="1200"/>
              </a:spcAft>
            </a:pPr>
            <a:r>
              <a:rPr lang="ko-KR" altLang="en-US" sz="1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객관적으로 어떻게 판단하지</a:t>
            </a:r>
            <a:r>
              <a:rPr lang="en-US" altLang="ko-KR" sz="1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???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 [</a:t>
            </a:r>
            <a:r>
              <a:rPr lang="ko-KR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결론</a:t>
            </a:r>
            <a:r>
              <a:rPr lang="en-US"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] </a:t>
            </a:r>
            <a:r>
              <a:rPr lang="ko-KR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유사도 분석 추가</a:t>
            </a:r>
            <a:r>
              <a:rPr lang="ko-KR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altLang="ko-KR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64A29BC-7629-4FAB-9EC3-B745DE6135EA}"/>
              </a:ext>
            </a:extLst>
          </p:cNvPr>
          <p:cNvSpPr/>
          <p:nvPr/>
        </p:nvSpPr>
        <p:spPr>
          <a:xfrm>
            <a:off x="2265029" y="234312"/>
            <a:ext cx="3917657" cy="591125"/>
          </a:xfrm>
          <a:prstGeom prst="roundRect">
            <a:avLst/>
          </a:prstGeom>
          <a:noFill/>
          <a:ln w="19050">
            <a:solidFill>
              <a:srgbClr val="C99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다빈도 키워드 추출</a:t>
            </a:r>
            <a:endParaRPr lang="en-US" altLang="ko-KR" sz="3000" b="1" dirty="0">
              <a:solidFill>
                <a:srgbClr val="66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33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C9D213-93D9-4782-8A01-1B8A43F56CA9}"/>
              </a:ext>
            </a:extLst>
          </p:cNvPr>
          <p:cNvSpPr/>
          <p:nvPr/>
        </p:nvSpPr>
        <p:spPr>
          <a:xfrm>
            <a:off x="289367" y="1042387"/>
            <a:ext cx="11602625" cy="591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 `</a:t>
            </a:r>
            <a:r>
              <a:rPr lang="ko-KR" altLang="en-US" sz="15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중요한 키워드</a:t>
            </a:r>
            <a:r>
              <a:rPr lang="en-US" altLang="ko-KR" sz="15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` </a:t>
            </a:r>
            <a:r>
              <a:rPr lang="ko-KR" altLang="en-US" sz="15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를 선택하기 위해 유사도 분석 과정 추가  </a:t>
            </a:r>
            <a:r>
              <a:rPr lang="ko-KR" altLang="en-US" sz="1500" b="1" dirty="0">
                <a:solidFill>
                  <a:schemeClr val="bg1"/>
                </a:solidFill>
                <a:latin typeface="+mj-lt"/>
              </a:rPr>
              <a:t>   </a:t>
            </a:r>
            <a:endParaRPr lang="en-US" altLang="ko-KR" sz="1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163587-BAE6-48F1-A341-85BB5B2F124D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시도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2C690FF-E02A-4A62-A32C-18E6E3DA07D3}"/>
              </a:ext>
            </a:extLst>
          </p:cNvPr>
          <p:cNvCxnSpPr>
            <a:cxnSpLocks/>
          </p:cNvCxnSpPr>
          <p:nvPr/>
        </p:nvCxnSpPr>
        <p:spPr>
          <a:xfrm>
            <a:off x="6003721" y="1882299"/>
            <a:ext cx="45013" cy="3797048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BDFE3F-31B1-4C77-AD00-7E924B1D0F7F}"/>
              </a:ext>
            </a:extLst>
          </p:cNvPr>
          <p:cNvSpPr/>
          <p:nvPr/>
        </p:nvSpPr>
        <p:spPr>
          <a:xfrm>
            <a:off x="289367" y="1796493"/>
            <a:ext cx="5580000" cy="2238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① read.csv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: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“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kakao_2206.csv”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② df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생성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/ [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전체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] column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생성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제목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+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본문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③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중복데이터 삭제 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④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결측치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확인 및 제거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⑤ 한글 정제 및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불용어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제거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한국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불용어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사전 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⑥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토큰화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BBEFBB-C08E-4B27-885E-B5E149B86203}"/>
              </a:ext>
            </a:extLst>
          </p:cNvPr>
          <p:cNvSpPr/>
          <p:nvPr/>
        </p:nvSpPr>
        <p:spPr>
          <a:xfrm>
            <a:off x="2265030" y="234312"/>
            <a:ext cx="4815278" cy="591125"/>
          </a:xfrm>
          <a:prstGeom prst="roundRect">
            <a:avLst/>
          </a:prstGeom>
          <a:noFill/>
          <a:ln w="19050">
            <a:solidFill>
              <a:srgbClr val="C99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키워드 유사도 분석</a:t>
            </a:r>
            <a:endParaRPr lang="en-US" altLang="ko-KR" sz="3000" b="1" dirty="0">
              <a:solidFill>
                <a:srgbClr val="66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4A196FB-85B6-493A-9F5B-4B244C75689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63113" y="2629433"/>
            <a:ext cx="5540982" cy="293751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82BAB91-1872-4045-BA39-36FFBC890B96}"/>
              </a:ext>
            </a:extLst>
          </p:cNvPr>
          <p:cNvGrpSpPr/>
          <p:nvPr/>
        </p:nvGrpSpPr>
        <p:grpSpPr>
          <a:xfrm>
            <a:off x="321911" y="3749679"/>
            <a:ext cx="5580000" cy="1812729"/>
            <a:chOff x="305133" y="3615455"/>
            <a:chExt cx="5580000" cy="181272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3586A03-4AB8-4DC8-98C8-38035B3E9C9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133" y="3955576"/>
              <a:ext cx="5580000" cy="147260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FC736F-6956-495C-961B-892CA812200F}"/>
                </a:ext>
              </a:extLst>
            </p:cNvPr>
            <p:cNvSpPr/>
            <p:nvPr/>
          </p:nvSpPr>
          <p:spPr>
            <a:xfrm>
              <a:off x="309854" y="3615455"/>
              <a:ext cx="5478550" cy="3652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rPr>
                <a:t># word 2 </a:t>
              </a:r>
              <a:r>
                <a:rPr lang="en-US" altLang="ko-KR" sz="1200" b="1" dirty="0" err="1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rPr>
                <a:t>vec</a:t>
              </a:r>
              <a:endParaRPr lang="en-US" altLang="ko-KR" sz="12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835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BC9D213-93D9-4782-8A01-1B8A43F56CA9}"/>
              </a:ext>
            </a:extLst>
          </p:cNvPr>
          <p:cNvSpPr/>
          <p:nvPr/>
        </p:nvSpPr>
        <p:spPr>
          <a:xfrm>
            <a:off x="2298584" y="234312"/>
            <a:ext cx="4160939" cy="591125"/>
          </a:xfrm>
          <a:prstGeom prst="roundRect">
            <a:avLst/>
          </a:prstGeom>
          <a:noFill/>
          <a:ln w="19050">
            <a:solidFill>
              <a:srgbClr val="C99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C99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Word 2 </a:t>
            </a:r>
            <a:r>
              <a:rPr lang="en-US" altLang="ko-KR" sz="3000" b="1" dirty="0" err="1">
                <a:solidFill>
                  <a:srgbClr val="C99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Vec</a:t>
            </a:r>
            <a:r>
              <a:rPr lang="en-US" altLang="ko-KR" sz="3000" b="1" dirty="0">
                <a:solidFill>
                  <a:srgbClr val="C99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3000" b="1" dirty="0">
                <a:solidFill>
                  <a:srgbClr val="C993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설명</a:t>
            </a:r>
            <a:endParaRPr lang="en-US" altLang="ko-KR" sz="3000" b="1" dirty="0">
              <a:solidFill>
                <a:srgbClr val="C993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163587-BAE6-48F1-A341-85BB5B2F124D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시도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853CEE8-8D6D-41BE-BA15-B166D350B2AF}"/>
              </a:ext>
            </a:extLst>
          </p:cNvPr>
          <p:cNvSpPr/>
          <p:nvPr/>
        </p:nvSpPr>
        <p:spPr>
          <a:xfrm>
            <a:off x="349116" y="1025807"/>
            <a:ext cx="7200000" cy="930584"/>
          </a:xfrm>
          <a:prstGeom prst="roundRect">
            <a:avLst/>
          </a:prstGeom>
          <a:solidFill>
            <a:schemeClr val="bg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5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Word 2 </a:t>
            </a:r>
            <a:r>
              <a:rPr lang="en-US" altLang="ko-KR" sz="1500" b="1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Vec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= Word to Vector</a:t>
            </a:r>
          </a:p>
          <a:p>
            <a:pPr>
              <a:spcAft>
                <a:spcPts val="600"/>
              </a:spcAft>
            </a:pPr>
            <a:r>
              <a:rPr lang="en-US" altLang="ko-KR" sz="15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 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예측 기반으로 </a:t>
            </a:r>
            <a:r>
              <a:rPr lang="ko-KR" altLang="en-US" sz="1500" b="1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벡터화하므로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단어의 유사도 측정 가능</a:t>
            </a:r>
            <a:endParaRPr lang="en-US" altLang="ko-KR" sz="1500" b="1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A8671B-017E-43C4-9D5E-0D3A4D32382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7" y="1956392"/>
            <a:ext cx="6772037" cy="14726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C1FEBC-7C99-4BC3-8F48-8CE86C6A3AE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7" y="3463288"/>
            <a:ext cx="6772037" cy="29375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66DC8B-22D9-49CB-919F-5E8B33AAC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32" y="3725764"/>
            <a:ext cx="4040145" cy="23424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FB419EF-94E2-4393-9582-B2DD7DB3A54D}"/>
              </a:ext>
            </a:extLst>
          </p:cNvPr>
          <p:cNvSpPr/>
          <p:nvPr/>
        </p:nvSpPr>
        <p:spPr>
          <a:xfrm>
            <a:off x="7246374" y="1120879"/>
            <a:ext cx="4311217" cy="234241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※ 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훈련 알고리즘 차이 </a:t>
            </a: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e.g.</a:t>
            </a:r>
          </a:p>
          <a:p>
            <a:pPr>
              <a:spcAft>
                <a:spcPts val="600"/>
              </a:spcAft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CBOW</a:t>
            </a: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:</a:t>
            </a: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주변 단어를 통해 단어 예측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>
              <a:spcAft>
                <a:spcPts val="1800"/>
              </a:spcAft>
            </a:pP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          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나는 </a:t>
            </a:r>
            <a:r>
              <a:rPr lang="en-US" altLang="ko-KR" sz="1300" b="1" u="sng" dirty="0">
                <a:solidFill>
                  <a:schemeClr val="bg1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(</a:t>
            </a:r>
            <a:r>
              <a:rPr lang="ko-KR" altLang="en-US" sz="1300" b="1" u="sng" dirty="0">
                <a:solidFill>
                  <a:schemeClr val="bg1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대한민국</a:t>
            </a:r>
            <a:r>
              <a:rPr lang="en-US" altLang="ko-KR" sz="1300" b="1" u="sng" dirty="0">
                <a:solidFill>
                  <a:schemeClr val="bg1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)</a:t>
            </a:r>
            <a:r>
              <a:rPr lang="en-US" altLang="ko-KR" sz="1300" b="1" dirty="0">
                <a:solidFill>
                  <a:schemeClr val="bg1">
                    <a:lumMod val="75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국민이다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Skip-Gram</a:t>
            </a: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:</a:t>
            </a: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단어를 통해 주변 단어 예측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      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  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en-US" altLang="ko-KR" sz="1300" b="1" u="sng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sz="1300" b="1" u="sng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나는</a:t>
            </a:r>
            <a:r>
              <a:rPr lang="en-US" altLang="ko-KR" sz="1300" b="1" u="sng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en-US" altLang="ko-KR" sz="1300" b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대한민국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300" b="1" u="sng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sz="1300" b="1" u="sng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국민이다</a:t>
            </a:r>
            <a:r>
              <a:rPr lang="en-US" altLang="ko-KR" sz="1300" b="1" u="sng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en-US" altLang="ko-KR" sz="1300" b="1" u="sng" dirty="0">
              <a:solidFill>
                <a:schemeClr val="bg1">
                  <a:lumMod val="75000"/>
                </a:schemeClr>
              </a:solidFill>
              <a:latin typeface="+mj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9245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163587-BAE6-48F1-A341-85BB5B2F124D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시도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DFDD34A-D5DB-42AB-A437-B0C78DE193C4}"/>
              </a:ext>
            </a:extLst>
          </p:cNvPr>
          <p:cNvSpPr/>
          <p:nvPr/>
        </p:nvSpPr>
        <p:spPr>
          <a:xfrm>
            <a:off x="350836" y="3607341"/>
            <a:ext cx="5259378" cy="12053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</a:t>
            </a:r>
            <a:r>
              <a:rPr lang="ko-KR" altLang="en-US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유사도 수치를 이끌어내는 </a:t>
            </a:r>
            <a:r>
              <a:rPr lang="en-US" altLang="ko-KR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“</a:t>
            </a:r>
            <a:r>
              <a:rPr lang="ko-KR" altLang="en-US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중심단어</a:t>
            </a:r>
            <a:r>
              <a:rPr lang="en-US" altLang="ko-KR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”</a:t>
            </a:r>
            <a:r>
              <a:rPr lang="ko-KR" altLang="en-US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를 </a:t>
            </a:r>
            <a:endParaRPr lang="en-US" altLang="ko-KR" sz="16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altLang="ko-KR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</a:t>
            </a:r>
            <a:r>
              <a:rPr lang="ko-KR" altLang="en-US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단순히 </a:t>
            </a:r>
            <a:r>
              <a:rPr lang="en-US" altLang="ko-KR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`</a:t>
            </a:r>
            <a:r>
              <a:rPr lang="ko-KR" altLang="en-US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빈도</a:t>
            </a:r>
            <a:r>
              <a:rPr lang="en-US" altLang="ko-KR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` </a:t>
            </a:r>
            <a:r>
              <a:rPr lang="ko-KR" altLang="en-US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로만 정해도 되는 것이 맞나</a:t>
            </a:r>
            <a:r>
              <a:rPr lang="en-US" altLang="ko-KR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</a:t>
            </a:r>
            <a:r>
              <a:rPr lang="ko-KR" altLang="en-US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altLang="ko-KR" sz="16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altLang="ko-KR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 </a:t>
            </a:r>
            <a:r>
              <a:rPr lang="ko-KR" altLang="en-US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빈도</a:t>
            </a:r>
            <a:r>
              <a:rPr lang="en-US" altLang="ko-KR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-</a:t>
            </a:r>
            <a:r>
              <a:rPr lang="ko-KR" altLang="en-US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유사도</a:t>
            </a:r>
            <a:r>
              <a:rPr lang="en-US" altLang="ko-KR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-</a:t>
            </a:r>
            <a:r>
              <a:rPr lang="ko-KR" altLang="en-US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주가를 대체 어떻게 연결해야 하는가</a:t>
            </a:r>
            <a:r>
              <a:rPr lang="en-US" altLang="ko-KR" sz="16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??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176B06-A1EA-47EE-A4B6-B02EDAE22A87}"/>
              </a:ext>
            </a:extLst>
          </p:cNvPr>
          <p:cNvGrpSpPr/>
          <p:nvPr/>
        </p:nvGrpSpPr>
        <p:grpSpPr>
          <a:xfrm>
            <a:off x="216610" y="4811151"/>
            <a:ext cx="5588970" cy="1516738"/>
            <a:chOff x="216610" y="4339200"/>
            <a:chExt cx="5588970" cy="1516738"/>
          </a:xfrm>
        </p:grpSpPr>
        <p:sp>
          <p:nvSpPr>
            <p:cNvPr id="28" name="화살표: 갈매기형 수장 27">
              <a:extLst>
                <a:ext uri="{FF2B5EF4-FFF2-40B4-BE49-F238E27FC236}">
                  <a16:creationId xmlns:a16="http://schemas.microsoft.com/office/drawing/2014/main" id="{766AD201-0748-43F1-954D-72B005EC16A1}"/>
                </a:ext>
              </a:extLst>
            </p:cNvPr>
            <p:cNvSpPr/>
            <p:nvPr/>
          </p:nvSpPr>
          <p:spPr>
            <a:xfrm>
              <a:off x="2071257" y="5042070"/>
              <a:ext cx="1818607" cy="813868"/>
            </a:xfrm>
            <a:prstGeom prst="chevron">
              <a:avLst>
                <a:gd name="adj" fmla="val 20663"/>
              </a:avLst>
            </a:prstGeom>
            <a:solidFill>
              <a:srgbClr val="8811FF"/>
            </a:solidFill>
            <a:ln w="635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72000" rIns="72000" bIns="72000" rtlCol="0" anchor="ctr"/>
            <a:lstStyle/>
            <a:p>
              <a:pPr>
                <a:spcAft>
                  <a:spcPts val="600"/>
                </a:spcAft>
              </a:pPr>
              <a:r>
                <a:rPr lang="ko-KR" altLang="en-US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주가 비교</a:t>
              </a:r>
              <a:endPara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상승</a:t>
              </a:r>
              <a:r>
                <a:rPr lang="en-US" altLang="ko-KR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하락</a:t>
              </a:r>
              <a:endPara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9" name="화살표: 갈매기형 수장 28">
              <a:extLst>
                <a:ext uri="{FF2B5EF4-FFF2-40B4-BE49-F238E27FC236}">
                  <a16:creationId xmlns:a16="http://schemas.microsoft.com/office/drawing/2014/main" id="{4C9CD992-74AA-4DA8-B9A5-4C265AE8162A}"/>
                </a:ext>
              </a:extLst>
            </p:cNvPr>
            <p:cNvSpPr/>
            <p:nvPr/>
          </p:nvSpPr>
          <p:spPr>
            <a:xfrm>
              <a:off x="430727" y="5042070"/>
              <a:ext cx="1818607" cy="813868"/>
            </a:xfrm>
            <a:prstGeom prst="chevron">
              <a:avLst>
                <a:gd name="adj" fmla="val 20663"/>
              </a:avLst>
            </a:prstGeom>
            <a:solidFill>
              <a:srgbClr val="9D5BDF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72000" rIns="72000" bIns="72000" rtlCol="0" anchor="ctr"/>
            <a:lstStyle/>
            <a:p>
              <a:pPr>
                <a:spcAft>
                  <a:spcPts val="600"/>
                </a:spcAft>
              </a:pPr>
              <a:r>
                <a:rPr lang="en-US" altLang="ko-KR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text</a:t>
              </a:r>
              <a:r>
                <a:rPr lang="ko-KR" altLang="en-US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평가</a:t>
              </a:r>
              <a:endPara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긍정</a:t>
              </a:r>
              <a:r>
                <a:rPr lang="en-US" altLang="ko-KR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부정</a:t>
              </a:r>
              <a:endPara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0" name="화살표: 갈매기형 수장 29">
              <a:extLst>
                <a:ext uri="{FF2B5EF4-FFF2-40B4-BE49-F238E27FC236}">
                  <a16:creationId xmlns:a16="http://schemas.microsoft.com/office/drawing/2014/main" id="{90D4AC2E-3907-4F12-8EBF-3EE7E50D1C36}"/>
                </a:ext>
              </a:extLst>
            </p:cNvPr>
            <p:cNvSpPr/>
            <p:nvPr/>
          </p:nvSpPr>
          <p:spPr>
            <a:xfrm>
              <a:off x="3711787" y="5042070"/>
              <a:ext cx="1818607" cy="813868"/>
            </a:xfrm>
            <a:prstGeom prst="chevron">
              <a:avLst>
                <a:gd name="adj" fmla="val 20663"/>
              </a:avLst>
            </a:prstGeom>
            <a:solidFill>
              <a:srgbClr val="6600CC"/>
            </a:solidFill>
            <a:ln w="635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72000" rIns="72000" bIns="72000" rtlCol="0" anchor="ctr"/>
            <a:lstStyle/>
            <a:p>
              <a:pPr>
                <a:spcAft>
                  <a:spcPts val="600"/>
                </a:spcAft>
              </a:pPr>
              <a:r>
                <a:rPr lang="ko-KR" altLang="en-US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상관관계</a:t>
              </a:r>
              <a:endPara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있음</a:t>
              </a:r>
              <a:r>
                <a:rPr lang="en-US" altLang="ko-KR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sz="15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없음</a:t>
              </a:r>
              <a:endParaRPr lang="en-US" altLang="ko-KR" sz="1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1D991AA-9D26-4B76-A8B5-02396D2B631D}"/>
                </a:ext>
              </a:extLst>
            </p:cNvPr>
            <p:cNvGrpSpPr/>
            <p:nvPr/>
          </p:nvGrpSpPr>
          <p:grpSpPr>
            <a:xfrm>
              <a:off x="216610" y="4339200"/>
              <a:ext cx="5588970" cy="801416"/>
              <a:chOff x="216610" y="4506070"/>
              <a:chExt cx="5588970" cy="79301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09B68C8-B24C-4901-8FA9-310CB1BFA4D4}"/>
                  </a:ext>
                </a:extLst>
              </p:cNvPr>
              <p:cNvSpPr/>
              <p:nvPr/>
            </p:nvSpPr>
            <p:spPr>
              <a:xfrm>
                <a:off x="216610" y="4506070"/>
                <a:ext cx="5588970" cy="42205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※ </a:t>
                </a:r>
                <a:r>
                  <a:rPr lang="ko-KR" altLang="en-US" sz="1600" b="1" dirty="0">
                    <a:solidFill>
                      <a:srgbClr val="0070C0"/>
                    </a:solidFill>
                    <a:latin typeface="+mj-lt"/>
                    <a:sym typeface="Wingdings" panose="05000000000000000000" pitchFamily="2" charset="2"/>
                  </a:rPr>
                  <a:t>우리가 원했던 형태</a:t>
                </a:r>
                <a:endParaRPr lang="en-US" altLang="ko-KR" sz="1600" b="1" dirty="0">
                  <a:solidFill>
                    <a:srgbClr val="0070C0"/>
                  </a:solidFill>
                  <a:latin typeface="+mj-lt"/>
                  <a:sym typeface="Wingdings" panose="05000000000000000000" pitchFamily="2" charset="2"/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F6C072E6-A0DF-41DE-A770-F0DE28FCD04A}"/>
                  </a:ext>
                </a:extLst>
              </p:cNvPr>
              <p:cNvSpPr/>
              <p:nvPr/>
            </p:nvSpPr>
            <p:spPr>
              <a:xfrm>
                <a:off x="398827" y="4762609"/>
                <a:ext cx="4981247" cy="536475"/>
              </a:xfrm>
              <a:prstGeom prst="roundRect">
                <a:avLst/>
              </a:prstGeom>
              <a:noFill/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tIns="72000" rIns="72000" bIns="72000" rtlCol="0" anchor="ctr"/>
              <a:lstStyle/>
              <a:p>
                <a:pPr>
                  <a:spcAft>
                    <a:spcPts val="1200"/>
                  </a:spcAft>
                </a:pPr>
                <a:r>
                  <a:rPr lang="en-US" altLang="ko-KR" sz="1500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Text e.g. : </a:t>
                </a:r>
                <a:r>
                  <a:rPr lang="ko-KR" altLang="en-US" sz="1500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이번 달 카카오 실적 역대 </a:t>
                </a:r>
                <a:r>
                  <a:rPr lang="ko-KR" altLang="en-US" sz="1500" dirty="0" err="1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최대래</a:t>
                </a:r>
                <a:r>
                  <a:rPr lang="en-US" altLang="ko-KR" sz="1500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!</a:t>
                </a: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C873FF-577E-4DD5-B991-C6D2855A1018}"/>
              </a:ext>
            </a:extLst>
          </p:cNvPr>
          <p:cNvSpPr/>
          <p:nvPr/>
        </p:nvSpPr>
        <p:spPr>
          <a:xfrm>
            <a:off x="5950523" y="1105854"/>
            <a:ext cx="5795047" cy="2088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4D009A"/>
                </a:highlight>
                <a:latin typeface="+mj-lt"/>
              </a:rPr>
              <a:t>[ </a:t>
            </a:r>
            <a:r>
              <a:rPr lang="ko-KR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4D009A"/>
                </a:highlight>
                <a:latin typeface="+mj-lt"/>
              </a:rPr>
              <a:t>원인 </a:t>
            </a:r>
            <a:r>
              <a:rPr lang="en-US" altLang="ko-KR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4D009A"/>
                </a:highlight>
                <a:latin typeface="+mj-lt"/>
              </a:rPr>
              <a:t>]</a:t>
            </a:r>
          </a:p>
          <a:p>
            <a:pPr>
              <a:spcAft>
                <a:spcPts val="600"/>
              </a:spcAft>
            </a:pP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상당수의 선행 연구자료에서 키워드 간 </a:t>
            </a:r>
            <a:r>
              <a:rPr lang="ko-KR" altLang="en-US" sz="15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유사도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를 산출하고 있음</a:t>
            </a:r>
            <a:endParaRPr lang="en-US" altLang="ko-KR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spcAft>
                <a:spcPts val="1800"/>
              </a:spcAft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</a:rPr>
              <a:t>=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</a:rPr>
              <a:t>이것이 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</a:rPr>
              <a:t>text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</a:rPr>
              <a:t>의 극성을 분류해주는 것으로 오판함</a:t>
            </a:r>
            <a:endParaRPr lang="en-US" altLang="ko-KR" sz="1400" b="1" dirty="0">
              <a:solidFill>
                <a:schemeClr val="tx1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NLP 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기초 실습은 주로 </a:t>
            </a: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‘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네이버 영화 리뷰</a:t>
            </a: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’ </a:t>
            </a:r>
            <a:r>
              <a:rPr lang="en-US" altLang="ko-KR" sz="15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dataset</a:t>
            </a: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을 활용</a:t>
            </a:r>
            <a:endParaRPr lang="en-US" altLang="ko-KR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solidFill>
                  <a:schemeClr val="tx1"/>
                </a:solidFill>
                <a:latin typeface="+mj-lt"/>
              </a:rPr>
              <a:t>= 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</a:rPr>
              <a:t>이 자료에는 이미 해당 문장에 대한 긍정</a:t>
            </a:r>
            <a:r>
              <a:rPr lang="en-US" altLang="ko-KR" sz="1300" b="1" dirty="0">
                <a:solidFill>
                  <a:schemeClr val="tx1"/>
                </a:solidFill>
                <a:latin typeface="+mj-lt"/>
              </a:rPr>
              <a:t>/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</a:rPr>
              <a:t>부정 </a:t>
            </a:r>
            <a:r>
              <a:rPr lang="en-US" altLang="ko-KR" sz="1300" b="1" dirty="0" err="1">
                <a:solidFill>
                  <a:schemeClr val="tx1"/>
                </a:solidFill>
                <a:latin typeface="+mj-lt"/>
              </a:rPr>
              <a:t>lable</a:t>
            </a:r>
            <a:r>
              <a:rPr lang="en-US" altLang="ko-KR" sz="13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</a:rPr>
              <a:t>이 마련되어 있음</a:t>
            </a:r>
            <a:endParaRPr lang="en-US" altLang="ko-KR" sz="13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1AC4A6-1C73-4BEB-9C55-8E184E211568}"/>
              </a:ext>
            </a:extLst>
          </p:cNvPr>
          <p:cNvSpPr/>
          <p:nvPr/>
        </p:nvSpPr>
        <p:spPr>
          <a:xfrm>
            <a:off x="5966226" y="3175034"/>
            <a:ext cx="5795047" cy="3066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+mj-lt"/>
              </a:rPr>
              <a:t>[ </a:t>
            </a:r>
            <a:r>
              <a:rPr lang="ko-KR" altLang="en-US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+mj-lt"/>
              </a:rPr>
              <a:t>결론 </a:t>
            </a:r>
            <a:r>
              <a:rPr lang="en-US" altLang="ko-KR" sz="1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latin typeface="+mj-lt"/>
              </a:rPr>
              <a:t>]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문장에 대한 극성</a:t>
            </a: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긍정</a:t>
            </a: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/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부정</a:t>
            </a: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평가</a:t>
            </a: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lable</a:t>
            </a: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필요</a:t>
            </a:r>
            <a:endParaRPr lang="en-US" altLang="ko-KR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감성사전 필요 </a:t>
            </a:r>
            <a:endParaRPr lang="en-US" altLang="ko-KR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감성사전을 구축할 시간적 여유 없음</a:t>
            </a:r>
            <a:endParaRPr lang="en-US" altLang="ko-KR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현재 구축된 사전 사용 결정</a:t>
            </a:r>
            <a:endParaRPr lang="en-US" altLang="ko-KR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*KOSAC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 사용 시도했으나 실패 </a:t>
            </a: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메일 회신 無</a:t>
            </a:r>
            <a:r>
              <a:rPr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altLang="ko-KR" sz="1500" b="1" dirty="0">
                <a:solidFill>
                  <a:schemeClr val="tx1"/>
                </a:solidFill>
                <a:highlight>
                  <a:srgbClr val="EEDDFF"/>
                </a:highlight>
                <a:latin typeface="+mj-lt"/>
                <a:sym typeface="Wingdings" panose="05000000000000000000" pitchFamily="2" charset="2"/>
              </a:rPr>
              <a:t>*VADER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highlight>
                  <a:srgbClr val="EEDDFF"/>
                </a:highlight>
                <a:latin typeface="+mj-lt"/>
                <a:sym typeface="Wingdings" panose="05000000000000000000" pitchFamily="2" charset="2"/>
              </a:rPr>
              <a:t>(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highlight>
                  <a:srgbClr val="EEDDFF"/>
                </a:highlight>
                <a:latin typeface="+mj-lt"/>
                <a:sym typeface="Wingdings" panose="05000000000000000000" pitchFamily="2" charset="2"/>
              </a:rPr>
              <a:t>영어 분장분석 외부 라이브러리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highlight>
                  <a:srgbClr val="EEDDFF"/>
                </a:highlight>
                <a:latin typeface="+mj-lt"/>
                <a:sym typeface="Wingdings" panose="05000000000000000000" pitchFamily="2" charset="2"/>
              </a:rPr>
              <a:t>)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highlight>
                  <a:srgbClr val="EEDDFF"/>
                </a:highlight>
                <a:latin typeface="+mj-lt"/>
                <a:sym typeface="Wingdings" panose="05000000000000000000" pitchFamily="2" charset="2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EEDDFF"/>
                </a:highlight>
                <a:latin typeface="+mj-lt"/>
                <a:sym typeface="Wingdings" panose="05000000000000000000" pitchFamily="2" charset="2"/>
              </a:rPr>
              <a:t>사용해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EEDDFF"/>
                </a:highlight>
                <a:latin typeface="+mj-lt"/>
                <a:sym typeface="Wingdings" panose="05000000000000000000" pitchFamily="2" charset="2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EEDDFF"/>
                </a:highlight>
                <a:latin typeface="+mj-lt"/>
                <a:sym typeface="Wingdings" panose="05000000000000000000" pitchFamily="2" charset="2"/>
              </a:rPr>
              <a:t>보기로 결정</a:t>
            </a:r>
            <a:endParaRPr lang="en-US" altLang="ko-KR" sz="1500" b="1" dirty="0">
              <a:solidFill>
                <a:schemeClr val="tx1"/>
              </a:solidFill>
              <a:highlight>
                <a:srgbClr val="EEDDFF"/>
              </a:highlight>
              <a:latin typeface="+mj-lt"/>
              <a:sym typeface="Wingdings" panose="05000000000000000000" pitchFamily="2" charset="2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3C543BD-88BC-481E-B21A-79E632B5C4F6}"/>
              </a:ext>
            </a:extLst>
          </p:cNvPr>
          <p:cNvCxnSpPr>
            <a:cxnSpLocks/>
          </p:cNvCxnSpPr>
          <p:nvPr/>
        </p:nvCxnSpPr>
        <p:spPr>
          <a:xfrm>
            <a:off x="5723845" y="1134767"/>
            <a:ext cx="10633" cy="5233562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091974-6D4E-4158-B511-9269BA8F9D8A}"/>
              </a:ext>
            </a:extLst>
          </p:cNvPr>
          <p:cNvSpPr/>
          <p:nvPr/>
        </p:nvSpPr>
        <p:spPr>
          <a:xfrm>
            <a:off x="8123274" y="6553202"/>
            <a:ext cx="4069221" cy="262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*KOSAC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서울대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-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뉴스기사를 활용하여 만든 감성사전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4C2AC8-0E68-4917-85A1-D383EB7A35E3}"/>
              </a:ext>
            </a:extLst>
          </p:cNvPr>
          <p:cNvGrpSpPr/>
          <p:nvPr/>
        </p:nvGrpSpPr>
        <p:grpSpPr>
          <a:xfrm>
            <a:off x="246845" y="1011391"/>
            <a:ext cx="5580000" cy="2543058"/>
            <a:chOff x="246845" y="1171051"/>
            <a:chExt cx="5580000" cy="254305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9BD4E10-F7EB-447E-BCBA-31CA6604FFB0}"/>
                </a:ext>
              </a:extLst>
            </p:cNvPr>
            <p:cNvSpPr/>
            <p:nvPr/>
          </p:nvSpPr>
          <p:spPr>
            <a:xfrm>
              <a:off x="246845" y="1171051"/>
              <a:ext cx="5580000" cy="42652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rgbClr val="0070C0"/>
                  </a:solidFill>
                  <a:latin typeface="+mj-lt"/>
                  <a:sym typeface="Wingdings" panose="05000000000000000000" pitchFamily="2" charset="2"/>
                </a:rPr>
                <a:t>※ 1~2</a:t>
              </a:r>
              <a:r>
                <a:rPr lang="ko-KR" altLang="en-US" sz="1600" b="1" dirty="0">
                  <a:solidFill>
                    <a:srgbClr val="0070C0"/>
                  </a:solidFill>
                  <a:latin typeface="+mj-lt"/>
                  <a:sym typeface="Wingdings" panose="05000000000000000000" pitchFamily="2" charset="2"/>
                </a:rPr>
                <a:t>차 시도 후 결과</a:t>
              </a:r>
              <a:endParaRPr lang="en-US" altLang="ko-KR" sz="1600" b="1" dirty="0">
                <a:solidFill>
                  <a:srgbClr val="0070C0"/>
                </a:solidFill>
                <a:latin typeface="+mj-lt"/>
                <a:sym typeface="Wingdings" panose="05000000000000000000" pitchFamily="2" charset="2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EA39333-CF4B-44F8-AD21-D8097E4B9EF1}"/>
                </a:ext>
              </a:extLst>
            </p:cNvPr>
            <p:cNvSpPr/>
            <p:nvPr/>
          </p:nvSpPr>
          <p:spPr>
            <a:xfrm>
              <a:off x="292502" y="1500248"/>
              <a:ext cx="2488694" cy="4265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300" b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rPr>
                <a:t>① </a:t>
              </a:r>
              <a:r>
                <a:rPr lang="ko-KR" altLang="en-US" sz="1300" b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rPr>
                <a:t>다빈도 키워드 </a:t>
              </a:r>
              <a:r>
                <a:rPr lang="en-US" altLang="ko-KR" sz="1300" b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rPr>
                <a:t>&amp; </a:t>
              </a:r>
              <a:r>
                <a:rPr lang="ko-KR" altLang="en-US" sz="1300" b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rPr>
                <a:t>유사도</a:t>
              </a:r>
              <a:endPara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974F131-C63C-430C-BA63-009563892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3677"/>
            <a:stretch/>
          </p:blipFill>
          <p:spPr>
            <a:xfrm>
              <a:off x="350837" y="2751486"/>
              <a:ext cx="2430359" cy="873100"/>
            </a:xfrm>
            <a:prstGeom prst="rect">
              <a:avLst/>
            </a:prstGeom>
            <a:noFill/>
            <a:effectLst>
              <a:softEdge rad="31750"/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D2A0603-169C-41F6-BFA2-60D90E99D5A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4446" y="1859664"/>
              <a:ext cx="2174234" cy="178458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527343D-FC7C-4A7F-857B-A5106A325442}"/>
                </a:ext>
              </a:extLst>
            </p:cNvPr>
            <p:cNvSpPr/>
            <p:nvPr/>
          </p:nvSpPr>
          <p:spPr>
            <a:xfrm>
              <a:off x="2964585" y="1533804"/>
              <a:ext cx="1962369" cy="4265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300" b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rPr>
                <a:t>② </a:t>
              </a:r>
              <a:r>
                <a:rPr lang="ko-KR" altLang="en-US" sz="1300" b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rPr>
                <a:t>주가</a:t>
              </a:r>
              <a:endPara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510589F-1FD3-43ED-B1CC-76D9F9FEB6D9}"/>
                </a:ext>
              </a:extLst>
            </p:cNvPr>
            <p:cNvCxnSpPr>
              <a:cxnSpLocks/>
            </p:cNvCxnSpPr>
            <p:nvPr/>
          </p:nvCxnSpPr>
          <p:spPr>
            <a:xfrm>
              <a:off x="2904976" y="1635701"/>
              <a:ext cx="0" cy="207840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62DD4A-7F4B-4291-9A54-CB28FACB0F03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b="52793"/>
            <a:stretch/>
          </p:blipFill>
          <p:spPr>
            <a:xfrm>
              <a:off x="350836" y="1870728"/>
              <a:ext cx="2425919" cy="895776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ABB051A-D5A2-4805-9255-60B713DE0314}"/>
              </a:ext>
            </a:extLst>
          </p:cNvPr>
          <p:cNvSpPr/>
          <p:nvPr/>
        </p:nvSpPr>
        <p:spPr>
          <a:xfrm>
            <a:off x="2265030" y="234312"/>
            <a:ext cx="4815278" cy="591125"/>
          </a:xfrm>
          <a:prstGeom prst="roundRect">
            <a:avLst/>
          </a:prstGeom>
          <a:noFill/>
          <a:ln w="19050">
            <a:solidFill>
              <a:srgbClr val="C99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anose="05000000000000000000" pitchFamily="2" charset="2"/>
              </a:rPr>
              <a:t>키워드 유사도 분석</a:t>
            </a:r>
            <a:endParaRPr lang="en-US" altLang="ko-KR" sz="3000" b="1" dirty="0">
              <a:solidFill>
                <a:srgbClr val="66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310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C9D213-93D9-4782-8A01-1B8A43F56CA9}"/>
              </a:ext>
            </a:extLst>
          </p:cNvPr>
          <p:cNvSpPr/>
          <p:nvPr/>
        </p:nvSpPr>
        <p:spPr>
          <a:xfrm>
            <a:off x="289367" y="1042387"/>
            <a:ext cx="11602625" cy="591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 VADER </a:t>
            </a:r>
            <a:r>
              <a:rPr lang="ko-KR" altLang="en-US" sz="15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감정분석 라이브러리를 활용한 감정분석 시도 </a:t>
            </a:r>
            <a:r>
              <a:rPr lang="en-US" altLang="ko-KR" sz="15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 </a:t>
            </a:r>
            <a:endParaRPr lang="en-US" altLang="ko-KR" sz="1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163587-BAE6-48F1-A341-85BB5B2F124D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시도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2C690FF-E02A-4A62-A32C-18E6E3DA07D3}"/>
              </a:ext>
            </a:extLst>
          </p:cNvPr>
          <p:cNvCxnSpPr>
            <a:cxnSpLocks/>
          </p:cNvCxnSpPr>
          <p:nvPr/>
        </p:nvCxnSpPr>
        <p:spPr>
          <a:xfrm>
            <a:off x="5919831" y="1764853"/>
            <a:ext cx="0" cy="4308776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ED5266-951F-48A4-AB69-6D3627BCE298}"/>
              </a:ext>
            </a:extLst>
          </p:cNvPr>
          <p:cNvSpPr/>
          <p:nvPr/>
        </p:nvSpPr>
        <p:spPr>
          <a:xfrm>
            <a:off x="289367" y="1913796"/>
            <a:ext cx="5580000" cy="3901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7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Vader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5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비지도학습에 기반한 감정 분석 라이브러리 </a:t>
            </a:r>
            <a:r>
              <a:rPr lang="en-US" altLang="ko-KR" sz="15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영어</a:t>
            </a:r>
            <a:r>
              <a:rPr lang="en-US" altLang="ko-KR" sz="15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5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텍스트에 대한 감성 분석을 제공하기 위한 패키지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뛰어난 감성 분석 결과를 제공하고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수행시간이 빠름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대용량 텍스트 데이터에 잘 사용되는 패키지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b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SentimentIntensity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Analyer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이용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nltk.sentiment.vader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import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SentimentintensltyAnalyzer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C82C4E4-DFC4-423A-AE92-99F1DA5BF929}"/>
              </a:ext>
            </a:extLst>
          </p:cNvPr>
          <p:cNvSpPr/>
          <p:nvPr/>
        </p:nvSpPr>
        <p:spPr>
          <a:xfrm>
            <a:off x="6140741" y="1729235"/>
            <a:ext cx="5368947" cy="176897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`</a:t>
            </a: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영어</a:t>
            </a: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` </a:t>
            </a: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를 위한 라이브러리이므로</a:t>
            </a:r>
            <a:endParaRPr lang="en-US" altLang="ko-K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한글에 적용하는 것은 부적절하지만</a:t>
            </a:r>
            <a:endParaRPr lang="en-US" altLang="ko-K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시도라도 한 번 해보자</a:t>
            </a:r>
            <a:r>
              <a:rPr lang="en-US" altLang="ko-KR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!</a:t>
            </a: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altLang="ko-KR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7BA71B-2DC1-4775-9CB5-3EDD425DBA5F}"/>
              </a:ext>
            </a:extLst>
          </p:cNvPr>
          <p:cNvSpPr/>
          <p:nvPr/>
        </p:nvSpPr>
        <p:spPr>
          <a:xfrm>
            <a:off x="2155971" y="234312"/>
            <a:ext cx="4077049" cy="591125"/>
          </a:xfrm>
          <a:prstGeom prst="roundRect">
            <a:avLst/>
          </a:prstGeom>
          <a:noFill/>
          <a:ln w="19050">
            <a:solidFill>
              <a:srgbClr val="C99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Vader</a:t>
            </a:r>
            <a:r>
              <a:rPr lang="ko-KR" altLang="en-US" sz="2500" b="1" dirty="0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 감정분석</a:t>
            </a:r>
            <a:endParaRPr lang="en-US" altLang="ko-KR" sz="2000" b="1" dirty="0">
              <a:solidFill>
                <a:srgbClr val="66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290DA5-47E6-42B0-84DC-785269896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169910"/>
              </p:ext>
            </p:extLst>
          </p:nvPr>
        </p:nvGraphicFramePr>
        <p:xfrm>
          <a:off x="6140741" y="3716324"/>
          <a:ext cx="5259891" cy="2090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297">
                  <a:extLst>
                    <a:ext uri="{9D8B030D-6E8A-4147-A177-3AD203B41FA5}">
                      <a16:colId xmlns:a16="http://schemas.microsoft.com/office/drawing/2014/main" val="2021134787"/>
                    </a:ext>
                  </a:extLst>
                </a:gridCol>
                <a:gridCol w="1753297">
                  <a:extLst>
                    <a:ext uri="{9D8B030D-6E8A-4147-A177-3AD203B41FA5}">
                      <a16:colId xmlns:a16="http://schemas.microsoft.com/office/drawing/2014/main" val="3573188302"/>
                    </a:ext>
                  </a:extLst>
                </a:gridCol>
                <a:gridCol w="1753297">
                  <a:extLst>
                    <a:ext uri="{9D8B030D-6E8A-4147-A177-3AD203B41FA5}">
                      <a16:colId xmlns:a16="http://schemas.microsoft.com/office/drawing/2014/main" val="1826999896"/>
                    </a:ext>
                  </a:extLst>
                </a:gridCol>
              </a:tblGrid>
              <a:tr h="889232"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긍정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중립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부정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score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를 적절히 조합</a:t>
                      </a:r>
                      <a:endParaRPr lang="en-US" altLang="ko-KR" sz="17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7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`Compound score`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로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최종 평가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8140"/>
                  </a:ext>
                </a:extLst>
              </a:tr>
              <a:tr h="515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808988"/>
                  </a:ext>
                </a:extLst>
              </a:tr>
              <a:tr h="685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긍정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보통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중립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부정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364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328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2C690FF-E02A-4A62-A32C-18E6E3DA07D3}"/>
              </a:ext>
            </a:extLst>
          </p:cNvPr>
          <p:cNvCxnSpPr/>
          <p:nvPr/>
        </p:nvCxnSpPr>
        <p:spPr>
          <a:xfrm>
            <a:off x="6096000" y="1764853"/>
            <a:ext cx="0" cy="468000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ED5266-951F-48A4-AB69-6D3627BCE298}"/>
              </a:ext>
            </a:extLst>
          </p:cNvPr>
          <p:cNvSpPr/>
          <p:nvPr/>
        </p:nvSpPr>
        <p:spPr>
          <a:xfrm>
            <a:off x="289367" y="3104708"/>
            <a:ext cx="5580000" cy="2923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과정별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code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삽입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캡처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)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=&gt; 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중요한 코드만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아래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너비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= 15.5cm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로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고정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비율 고정 해제하기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!)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높이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=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이미지 크기에 따라 적당히 조절</a:t>
            </a:r>
            <a:endParaRPr lang="en-US" altLang="ko-KR" sz="15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sym typeface="Wingdings" panose="05000000000000000000" pitchFamily="2" charset="2"/>
              </a:rPr>
              <a:t> - for </a:t>
            </a:r>
            <a:r>
              <a:rPr lang="ko-KR" altLang="en-US" sz="1100" b="1" dirty="0">
                <a:solidFill>
                  <a:schemeClr val="tx1"/>
                </a:solidFill>
                <a:sym typeface="Wingdings" panose="05000000000000000000" pitchFamily="2" charset="2"/>
              </a:rPr>
              <a:t>문 </a:t>
            </a:r>
            <a:endParaRPr lang="en-US" altLang="ko-KR" sz="11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247906E-824F-4B42-F2A4-A70ED4B8FDC2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BEB2D7B-882B-E3EC-2AC2-19063A8EB300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FE8D0A-849B-D101-10E1-8D5C014598A1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BE20BC-59BB-1C9C-612B-FB75B4B16780}"/>
              </a:ext>
            </a:extLst>
          </p:cNvPr>
          <p:cNvSpPr/>
          <p:nvPr/>
        </p:nvSpPr>
        <p:spPr>
          <a:xfrm>
            <a:off x="289367" y="1042387"/>
            <a:ext cx="11602625" cy="591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500" b="1" dirty="0" err="1">
                <a:solidFill>
                  <a:schemeClr val="bg1"/>
                </a:solidFill>
                <a:latin typeface="+mj-lt"/>
              </a:rPr>
              <a:t>SentimentIntensity</a:t>
            </a:r>
            <a:r>
              <a:rPr lang="en-US" altLang="ko-KR" sz="1500" b="1" dirty="0">
                <a:solidFill>
                  <a:schemeClr val="bg1"/>
                </a:solidFill>
                <a:latin typeface="+mj-lt"/>
              </a:rPr>
              <a:t> Analyzer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+mj-lt"/>
              </a:rPr>
              <a:t>라이브러리를 사용하기 위해 한글을 영어로 번역 </a:t>
            </a:r>
            <a:r>
              <a:rPr lang="en-US" altLang="ko-KR" sz="15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 Papago </a:t>
            </a:r>
            <a:r>
              <a:rPr lang="ko-KR" altLang="en-US" sz="1500" b="1" dirty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사용</a:t>
            </a:r>
            <a:endParaRPr lang="en-US" altLang="ko-KR" sz="1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237F61-D221-FAAD-56C4-C5D29E2EAEA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7" y="2276475"/>
            <a:ext cx="5580000" cy="4276728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FD7C8BD-8CD2-945A-AF22-620FB40B560F}"/>
              </a:ext>
            </a:extLst>
          </p:cNvPr>
          <p:cNvSpPr/>
          <p:nvPr/>
        </p:nvSpPr>
        <p:spPr>
          <a:xfrm>
            <a:off x="289366" y="1729236"/>
            <a:ext cx="4691003" cy="349693"/>
          </a:xfrm>
          <a:prstGeom prst="roundRect">
            <a:avLst/>
          </a:prstGeom>
          <a:solidFill>
            <a:schemeClr val="bg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b="1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파파고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번역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1. 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네이버 </a:t>
            </a:r>
            <a:r>
              <a:rPr lang="en-US" altLang="ko-KR" sz="20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open API</a:t>
            </a:r>
            <a:r>
              <a:rPr lang="ko-KR" altLang="en-US" sz="20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사용</a:t>
            </a:r>
            <a:endParaRPr lang="en-US" altLang="ko-KR" sz="2000" b="1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E94CC2D-7BF6-E84D-5900-84AF75319B55}"/>
              </a:ext>
            </a:extLst>
          </p:cNvPr>
          <p:cNvSpPr/>
          <p:nvPr/>
        </p:nvSpPr>
        <p:spPr>
          <a:xfrm>
            <a:off x="6322633" y="1944180"/>
            <a:ext cx="5580000" cy="116052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ko-KR" altLang="en-US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문제점</a:t>
            </a:r>
            <a:r>
              <a:rPr lang="en-US" altLang="ko-KR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번역한 글들이 하나로 합쳐진 채로 추출됨</a:t>
            </a:r>
            <a:endParaRPr lang="en-US" altLang="ko-KR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0DE2F35-962A-8A9A-43A7-97399348F05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33" y="3275417"/>
            <a:ext cx="5580000" cy="327778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975D750-CA40-4592-ACCF-DE3E887FB1DC}"/>
              </a:ext>
            </a:extLst>
          </p:cNvPr>
          <p:cNvGrpSpPr/>
          <p:nvPr/>
        </p:nvGrpSpPr>
        <p:grpSpPr>
          <a:xfrm>
            <a:off x="289367" y="234312"/>
            <a:ext cx="10674198" cy="661608"/>
            <a:chOff x="289367" y="234312"/>
            <a:chExt cx="10674198" cy="66160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60A4BEE-C0FC-78FC-59F2-6C21E1036452}"/>
                </a:ext>
              </a:extLst>
            </p:cNvPr>
            <p:cNvSpPr/>
            <p:nvPr/>
          </p:nvSpPr>
          <p:spPr>
            <a:xfrm>
              <a:off x="289367" y="304797"/>
              <a:ext cx="10674198" cy="5911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US" altLang="ko-KR" sz="3000" b="1" dirty="0">
                  <a:solidFill>
                    <a:srgbClr val="00206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r>
                <a:rPr lang="ko-KR" altLang="en-US" sz="3000" b="1" dirty="0">
                  <a:solidFill>
                    <a:srgbClr val="00206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시도 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E1094F9-E404-4CB8-B577-5F83031CE1F1}"/>
                </a:ext>
              </a:extLst>
            </p:cNvPr>
            <p:cNvSpPr/>
            <p:nvPr/>
          </p:nvSpPr>
          <p:spPr>
            <a:xfrm>
              <a:off x="2155971" y="234312"/>
              <a:ext cx="5352176" cy="591125"/>
            </a:xfrm>
            <a:prstGeom prst="roundRect">
              <a:avLst/>
            </a:prstGeom>
            <a:noFill/>
            <a:ln w="19050">
              <a:solidFill>
                <a:srgbClr val="C99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Vader</a:t>
              </a:r>
              <a:r>
                <a:rPr lang="ko-KR" altLang="en-US" sz="25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활용 감정분석 </a:t>
              </a:r>
              <a:r>
                <a:rPr lang="en-US" altLang="ko-KR" sz="20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; </a:t>
              </a:r>
              <a:r>
                <a:rPr lang="en-US" altLang="ko-KR" sz="2000" b="1" dirty="0" err="1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papago</a:t>
              </a:r>
              <a:r>
                <a:rPr lang="ko-KR" altLang="en-US" sz="20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활용</a:t>
              </a:r>
              <a:endParaRPr lang="en-US" altLang="ko-KR" sz="2000" b="1" dirty="0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987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2C690FF-E02A-4A62-A32C-18E6E3DA07D3}"/>
              </a:ext>
            </a:extLst>
          </p:cNvPr>
          <p:cNvCxnSpPr/>
          <p:nvPr/>
        </p:nvCxnSpPr>
        <p:spPr>
          <a:xfrm>
            <a:off x="6045666" y="1764853"/>
            <a:ext cx="0" cy="468000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F0081F-4385-074B-B5CB-4842ABFB2061}"/>
              </a:ext>
            </a:extLst>
          </p:cNvPr>
          <p:cNvSpPr/>
          <p:nvPr/>
        </p:nvSpPr>
        <p:spPr>
          <a:xfrm>
            <a:off x="322922" y="1764853"/>
            <a:ext cx="5238973" cy="349693"/>
          </a:xfrm>
          <a:prstGeom prst="roundRect">
            <a:avLst/>
          </a:prstGeom>
          <a:solidFill>
            <a:schemeClr val="bg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1-1. enter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 기준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(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Barlow Black" panose="00000A00000000000000" pitchFamily="2" charset="0"/>
              </a:rPr>
              <a:t>\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n)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으로 분할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lt"/>
              <a:sym typeface="Wingdings" panose="05000000000000000000" pitchFamily="2" charset="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60461A-A2AE-E43D-AA48-71518A67200C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6CFBD5B-402A-E49A-33CC-778EB4BF9C31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113321-FC80-3371-6033-11FDFD0512E9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360140-5D15-5FBB-6585-FBA060CDDE9D}"/>
              </a:ext>
            </a:extLst>
          </p:cNvPr>
          <p:cNvSpPr/>
          <p:nvPr/>
        </p:nvSpPr>
        <p:spPr>
          <a:xfrm>
            <a:off x="289367" y="1042387"/>
            <a:ext cx="11602625" cy="591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해결 방안 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: 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어떤 값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예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: " or ' or </a:t>
            </a:r>
            <a:r>
              <a:rPr lang="en-US" altLang="ko-KR" sz="1500" b="1" dirty="0">
                <a:solidFill>
                  <a:schemeClr val="tx1"/>
                </a:solidFill>
                <a:latin typeface="Barlow Black" panose="00000A00000000000000" pitchFamily="2" charset="0"/>
              </a:rPr>
              <a:t>\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n)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을 기준으로 분할 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→ but, 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명확한 기준이 되는 값이 없음</a:t>
            </a:r>
            <a:endParaRPr lang="en-US" altLang="ko-KR" sz="15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2C63D95-021F-16DF-415D-D071EA19D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80"/>
          <a:stretch/>
        </p:blipFill>
        <p:spPr>
          <a:xfrm>
            <a:off x="306145" y="2163911"/>
            <a:ext cx="5580000" cy="171180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22FAEA-5BB3-3E94-4409-8D282C5AFF2B}"/>
              </a:ext>
            </a:extLst>
          </p:cNvPr>
          <p:cNvSpPr/>
          <p:nvPr/>
        </p:nvSpPr>
        <p:spPr>
          <a:xfrm>
            <a:off x="6230355" y="1764853"/>
            <a:ext cx="4244532" cy="349693"/>
          </a:xfrm>
          <a:prstGeom prst="roundRect">
            <a:avLst/>
          </a:prstGeom>
          <a:solidFill>
            <a:schemeClr val="bg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1-2.  “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 기준으로 분할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lt"/>
              <a:sym typeface="Wingdings" panose="05000000000000000000" pitchFamily="2" charset="2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390ACF-E465-08C4-B046-0AD8ACC308B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7780"/>
          <a:stretch/>
        </p:blipFill>
        <p:spPr>
          <a:xfrm>
            <a:off x="6202935" y="2163911"/>
            <a:ext cx="5580000" cy="171180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9CF84B-EB3D-4CEA-99D1-BA6170BDDBE1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시도 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19FFB3-B534-4788-B733-B7F6E00768B9}"/>
              </a:ext>
            </a:extLst>
          </p:cNvPr>
          <p:cNvSpPr/>
          <p:nvPr/>
        </p:nvSpPr>
        <p:spPr>
          <a:xfrm>
            <a:off x="2155971" y="234312"/>
            <a:ext cx="5352176" cy="591125"/>
          </a:xfrm>
          <a:prstGeom prst="roundRect">
            <a:avLst/>
          </a:prstGeom>
          <a:noFill/>
          <a:ln w="19050">
            <a:solidFill>
              <a:srgbClr val="C99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Vader</a:t>
            </a:r>
            <a:r>
              <a:rPr lang="ko-KR" altLang="en-US" sz="2500" b="1" dirty="0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 감정분석 </a:t>
            </a:r>
            <a:r>
              <a:rPr lang="en-US" altLang="ko-KR" sz="2000" b="1" dirty="0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; </a:t>
            </a:r>
            <a:r>
              <a:rPr lang="en-US" altLang="ko-KR" sz="2000" b="1" dirty="0" err="1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papago</a:t>
            </a:r>
            <a:r>
              <a:rPr lang="ko-KR" altLang="en-US" sz="2000" b="1" dirty="0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</a:t>
            </a:r>
            <a:endParaRPr lang="en-US" altLang="ko-KR" sz="2000" b="1" dirty="0">
              <a:solidFill>
                <a:srgbClr val="66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583C786-1FF6-4A94-A574-8A21BD54EE98}"/>
              </a:ext>
            </a:extLst>
          </p:cNvPr>
          <p:cNvSpPr/>
          <p:nvPr/>
        </p:nvSpPr>
        <p:spPr>
          <a:xfrm>
            <a:off x="295503" y="4161323"/>
            <a:ext cx="4244532" cy="349693"/>
          </a:xfrm>
          <a:prstGeom prst="roundRect">
            <a:avLst/>
          </a:prstGeom>
          <a:solidFill>
            <a:schemeClr val="bg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1-3. ‘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 기준으로 분할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lt"/>
              <a:sym typeface="Wingdings" panose="05000000000000000000" pitchFamily="2" charset="2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1261ED0-2E02-4F2D-BB26-6914894AC9AB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b="57780"/>
          <a:stretch/>
        </p:blipFill>
        <p:spPr>
          <a:xfrm>
            <a:off x="295503" y="4571552"/>
            <a:ext cx="5580000" cy="1711804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11027DD-8A6A-40FD-A7BF-5973108296DC}"/>
              </a:ext>
            </a:extLst>
          </p:cNvPr>
          <p:cNvSpPr/>
          <p:nvPr/>
        </p:nvSpPr>
        <p:spPr>
          <a:xfrm>
            <a:off x="6202934" y="4161323"/>
            <a:ext cx="5579997" cy="349693"/>
          </a:xfrm>
          <a:prstGeom prst="roundRect">
            <a:avLst/>
          </a:prstGeom>
          <a:solidFill>
            <a:schemeClr val="bg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1-4. enter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&amp; ‘ &amp; “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 기준으로 분할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j-lt"/>
              <a:sym typeface="Wingdings" panose="05000000000000000000" pitchFamily="2" charset="2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141562B-7622-4FA9-8ECB-A53330CF001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b="57780"/>
          <a:stretch/>
        </p:blipFill>
        <p:spPr>
          <a:xfrm>
            <a:off x="6202935" y="4571552"/>
            <a:ext cx="5580000" cy="1711804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C756340-0FBF-49D7-B0F7-6AAC3EC56C1D}"/>
              </a:ext>
            </a:extLst>
          </p:cNvPr>
          <p:cNvCxnSpPr>
            <a:cxnSpLocks/>
          </p:cNvCxnSpPr>
          <p:nvPr/>
        </p:nvCxnSpPr>
        <p:spPr>
          <a:xfrm flipH="1">
            <a:off x="289367" y="4112436"/>
            <a:ext cx="11480387" cy="2559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069084B-A776-45CC-BAE0-D624DB39EF94}"/>
              </a:ext>
            </a:extLst>
          </p:cNvPr>
          <p:cNvSpPr/>
          <p:nvPr/>
        </p:nvSpPr>
        <p:spPr>
          <a:xfrm>
            <a:off x="1717114" y="2329350"/>
            <a:ext cx="8538714" cy="3803001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문제점</a:t>
            </a:r>
            <a:r>
              <a:rPr lang="en-US" altLang="ko-KR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기준을 잡고 데이터를 분할해도 </a:t>
            </a:r>
            <a:r>
              <a:rPr lang="en-US" altLang="ko-KR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6620</a:t>
            </a:r>
            <a:r>
              <a:rPr lang="ko-KR" alt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개로 분할 안됨</a:t>
            </a:r>
            <a:endParaRPr lang="en-US" altLang="ko-KR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→ 번역한 글들이 하나로 합쳐진 채로 추출됨</a:t>
            </a:r>
            <a:endParaRPr lang="en-US" altLang="ko-KR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4585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2C690FF-E02A-4A62-A32C-18E6E3DA07D3}"/>
              </a:ext>
            </a:extLst>
          </p:cNvPr>
          <p:cNvCxnSpPr/>
          <p:nvPr/>
        </p:nvCxnSpPr>
        <p:spPr>
          <a:xfrm>
            <a:off x="6096000" y="1764853"/>
            <a:ext cx="0" cy="468000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ED5266-951F-48A4-AB69-6D3627BCE298}"/>
              </a:ext>
            </a:extLst>
          </p:cNvPr>
          <p:cNvSpPr/>
          <p:nvPr/>
        </p:nvSpPr>
        <p:spPr>
          <a:xfrm>
            <a:off x="289367" y="3104708"/>
            <a:ext cx="5580000" cy="2923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과정별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code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삽입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캡처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)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=&gt; 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중요한 코드만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아래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너비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= 15.5cm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로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고정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비율 고정 해제하기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!)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높이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=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이미지 크기에 따라 적당히 조절</a:t>
            </a:r>
            <a:endParaRPr lang="en-US" altLang="ko-KR" sz="15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sym typeface="Wingdings" panose="05000000000000000000" pitchFamily="2" charset="2"/>
              </a:rPr>
              <a:t> - for </a:t>
            </a:r>
            <a:r>
              <a:rPr lang="ko-KR" altLang="en-US" sz="1100" b="1" dirty="0">
                <a:solidFill>
                  <a:schemeClr val="tx1"/>
                </a:solidFill>
                <a:sym typeface="Wingdings" panose="05000000000000000000" pitchFamily="2" charset="2"/>
              </a:rPr>
              <a:t>문 </a:t>
            </a:r>
            <a:endParaRPr lang="en-US" altLang="ko-KR" sz="11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AF0081F-4385-074B-B5CB-4842ABFB2061}"/>
              </a:ext>
            </a:extLst>
          </p:cNvPr>
          <p:cNvSpPr/>
          <p:nvPr/>
        </p:nvSpPr>
        <p:spPr>
          <a:xfrm>
            <a:off x="308221" y="1764853"/>
            <a:ext cx="5392342" cy="699053"/>
          </a:xfrm>
          <a:prstGeom prst="roundRect">
            <a:avLst/>
          </a:prstGeom>
          <a:solidFill>
            <a:schemeClr val="bg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파파고</a:t>
            </a:r>
            <a:r>
              <a:rPr lang="ko-KR" altLang="en-US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번역</a:t>
            </a:r>
            <a:r>
              <a:rPr lang="en-US" altLang="ko-KR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openAPI</a:t>
            </a:r>
            <a:r>
              <a:rPr lang="ko-KR" altLang="en-US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사용</a:t>
            </a:r>
            <a:br>
              <a:rPr lang="en-US" altLang="ko-KR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</a:br>
            <a:r>
              <a:rPr lang="en-US" altLang="ko-KR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		</a:t>
            </a:r>
            <a:r>
              <a:rPr lang="ko-KR" altLang="en-US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→ </a:t>
            </a:r>
            <a:r>
              <a:rPr lang="en-US" altLang="ko-KR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txt</a:t>
            </a:r>
            <a:r>
              <a:rPr lang="ko-KR" altLang="en-US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파일 로 저장</a:t>
            </a:r>
            <a:endParaRPr lang="en-US" altLang="ko-KR" b="1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60461A-A2AE-E43D-AA48-71518A67200C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6CFBD5B-402A-E49A-33CC-778EB4BF9C31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113321-FC80-3371-6033-11FDFD0512E9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F94465-50F7-CFBA-C6E0-8BE80AB72CB3}"/>
              </a:ext>
            </a:extLst>
          </p:cNvPr>
          <p:cNvSpPr/>
          <p:nvPr/>
        </p:nvSpPr>
        <p:spPr>
          <a:xfrm>
            <a:off x="6311992" y="3104708"/>
            <a:ext cx="5580000" cy="2923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sym typeface="Wingdings" panose="05000000000000000000" pitchFamily="2" charset="2"/>
              </a:rPr>
              <a:t>Code</a:t>
            </a:r>
            <a:r>
              <a:rPr lang="ko-KR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 실행 결과 이미지 삽입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F73C4E-DB19-FBFA-C483-9915B3540B81}"/>
              </a:ext>
            </a:extLst>
          </p:cNvPr>
          <p:cNvSpPr/>
          <p:nvPr/>
        </p:nvSpPr>
        <p:spPr>
          <a:xfrm>
            <a:off x="6322634" y="3104708"/>
            <a:ext cx="5580000" cy="2923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과정별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code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삽입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캡처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)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=&gt; 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중요한 코드만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아래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너비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= 15.5cm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로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고정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비율 고정 해제하기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!)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높이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=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이미지 크기에 따라 적당히 조절</a:t>
            </a:r>
            <a:endParaRPr lang="en-US" altLang="ko-KR" sz="15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sym typeface="Wingdings" panose="05000000000000000000" pitchFamily="2" charset="2"/>
              </a:rPr>
              <a:t> - for </a:t>
            </a:r>
            <a:r>
              <a:rPr lang="ko-KR" altLang="en-US" sz="1100" b="1" dirty="0">
                <a:solidFill>
                  <a:schemeClr val="tx1"/>
                </a:solidFill>
                <a:sym typeface="Wingdings" panose="05000000000000000000" pitchFamily="2" charset="2"/>
              </a:rPr>
              <a:t>문 </a:t>
            </a:r>
            <a:endParaRPr lang="en-US" altLang="ko-KR" sz="11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7212B0-7BFE-95A6-964D-46EEA273BD13}"/>
              </a:ext>
            </a:extLst>
          </p:cNvPr>
          <p:cNvSpPr/>
          <p:nvPr/>
        </p:nvSpPr>
        <p:spPr>
          <a:xfrm>
            <a:off x="6311992" y="3104708"/>
            <a:ext cx="5580000" cy="2923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  <a:sym typeface="Wingdings" panose="05000000000000000000" pitchFamily="2" charset="2"/>
              </a:rPr>
              <a:t>Code</a:t>
            </a:r>
            <a:r>
              <a:rPr lang="ko-KR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 실행 결과 이미지 삽입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C93F6A-2977-8AE0-F3B9-56B7C5E1D772}"/>
              </a:ext>
            </a:extLst>
          </p:cNvPr>
          <p:cNvSpPr/>
          <p:nvPr/>
        </p:nvSpPr>
        <p:spPr>
          <a:xfrm>
            <a:off x="6322634" y="3104708"/>
            <a:ext cx="5580000" cy="2923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과정별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code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삽입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캡처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)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=&gt; 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중요한 코드만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아래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너비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= 15.5cm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로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고정 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비율 고정 해제하기</a:t>
            </a:r>
            <a:r>
              <a:rPr lang="en-US" altLang="ko-KR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!)</a:t>
            </a:r>
          </a:p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높이 </a:t>
            </a:r>
            <a:r>
              <a:rPr lang="en-US" altLang="ko-KR" sz="1500" b="1" dirty="0">
                <a:solidFill>
                  <a:schemeClr val="tx1"/>
                </a:solidFill>
                <a:sym typeface="Wingdings" panose="05000000000000000000" pitchFamily="2" charset="2"/>
              </a:rPr>
              <a:t>= </a:t>
            </a:r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이미지 크기에 따라 적당히 조절</a:t>
            </a:r>
            <a:endParaRPr lang="en-US" altLang="ko-KR" sz="15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sym typeface="Wingdings" panose="05000000000000000000" pitchFamily="2" charset="2"/>
              </a:rPr>
              <a:t> - for </a:t>
            </a:r>
            <a:r>
              <a:rPr lang="ko-KR" altLang="en-US" sz="1100" b="1" dirty="0">
                <a:solidFill>
                  <a:schemeClr val="tx1"/>
                </a:solidFill>
                <a:sym typeface="Wingdings" panose="05000000000000000000" pitchFamily="2" charset="2"/>
              </a:rPr>
              <a:t>문 </a:t>
            </a:r>
            <a:endParaRPr lang="en-US" altLang="ko-KR" sz="11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ED655-EA9D-9E03-EC8E-3D14FDA2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9" y="2669218"/>
            <a:ext cx="5580000" cy="3960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5A88CE-304C-04AF-249B-73A5CB416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5" b="8210"/>
          <a:stretch/>
        </p:blipFill>
        <p:spPr>
          <a:xfrm>
            <a:off x="6333276" y="1810344"/>
            <a:ext cx="5580000" cy="9725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A0F9EC-EA30-4879-0703-E0D15F49EE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33276" y="2820601"/>
            <a:ext cx="5580000" cy="3803088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09A8D5-F5AA-44FE-B458-93BBAAC0B2F2}"/>
              </a:ext>
            </a:extLst>
          </p:cNvPr>
          <p:cNvSpPr/>
          <p:nvPr/>
        </p:nvSpPr>
        <p:spPr>
          <a:xfrm>
            <a:off x="1668780" y="1954924"/>
            <a:ext cx="8905891" cy="4177428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문제점</a:t>
            </a:r>
            <a:r>
              <a:rPr lang="en-US" altLang="ko-KR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Error</a:t>
            </a:r>
            <a:r>
              <a:rPr lang="ko-KR" alt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서버가 </a:t>
            </a:r>
            <a:r>
              <a:rPr lang="ko-KR" altLang="en-US" sz="2400" b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차단됐을</a:t>
            </a:r>
            <a:r>
              <a:rPr lang="ko-KR" alt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때 생기는 오류라고 함</a:t>
            </a:r>
            <a:endParaRPr lang="en-US" altLang="ko-KR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포기</a:t>
            </a:r>
            <a:endParaRPr lang="en-US" altLang="ko-KR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 </a:t>
            </a:r>
            <a:r>
              <a:rPr lang="en-US" altLang="ko-KR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</a:t>
            </a:r>
            <a:r>
              <a:rPr lang="ko-KR" alt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번역기 사용 모색</a:t>
            </a:r>
            <a:endParaRPr lang="en-US" altLang="ko-KR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23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418541-81A4-423B-877D-6057F567667B}"/>
              </a:ext>
            </a:extLst>
          </p:cNvPr>
          <p:cNvGrpSpPr/>
          <p:nvPr/>
        </p:nvGrpSpPr>
        <p:grpSpPr>
          <a:xfrm>
            <a:off x="289367" y="234312"/>
            <a:ext cx="10674198" cy="661608"/>
            <a:chOff x="289367" y="234312"/>
            <a:chExt cx="10674198" cy="66160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A90B46-B048-4387-B198-14D508A90CAC}"/>
                </a:ext>
              </a:extLst>
            </p:cNvPr>
            <p:cNvSpPr/>
            <p:nvPr/>
          </p:nvSpPr>
          <p:spPr>
            <a:xfrm>
              <a:off x="289367" y="304797"/>
              <a:ext cx="10674198" cy="5911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US" altLang="ko-KR" sz="3000" b="1" dirty="0">
                  <a:solidFill>
                    <a:srgbClr val="00206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r>
                <a:rPr lang="ko-KR" altLang="en-US" sz="3000" b="1" dirty="0">
                  <a:solidFill>
                    <a:srgbClr val="00206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시도 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4D0882F-247F-4380-9226-A8F5845C848C}"/>
                </a:ext>
              </a:extLst>
            </p:cNvPr>
            <p:cNvSpPr/>
            <p:nvPr/>
          </p:nvSpPr>
          <p:spPr>
            <a:xfrm>
              <a:off x="2155971" y="234312"/>
              <a:ext cx="5352176" cy="591125"/>
            </a:xfrm>
            <a:prstGeom prst="roundRect">
              <a:avLst/>
            </a:prstGeom>
            <a:noFill/>
            <a:ln w="19050">
              <a:solidFill>
                <a:srgbClr val="C99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Vader</a:t>
              </a:r>
              <a:r>
                <a:rPr lang="ko-KR" altLang="en-US" sz="25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활용 감정분석 </a:t>
              </a:r>
              <a:r>
                <a:rPr lang="en-US" altLang="ko-KR" sz="20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; </a:t>
              </a:r>
              <a:r>
                <a:rPr lang="en-US" altLang="ko-KR" sz="2000" b="1" dirty="0" err="1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papago</a:t>
              </a:r>
              <a:r>
                <a:rPr lang="en-US" altLang="ko-KR" sz="20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활용</a:t>
              </a:r>
              <a:endParaRPr lang="en-US" altLang="ko-KR" sz="2000" b="1" dirty="0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72BF6B-1DAD-4FAC-BA46-2280EFF35738}"/>
              </a:ext>
            </a:extLst>
          </p:cNvPr>
          <p:cNvSpPr/>
          <p:nvPr/>
        </p:nvSpPr>
        <p:spPr>
          <a:xfrm>
            <a:off x="289367" y="1042387"/>
            <a:ext cx="11602625" cy="591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해결 방안 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1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: </a:t>
            </a:r>
            <a:r>
              <a:rPr lang="ko-KR" altLang="en-US" sz="1500" b="1" dirty="0" err="1">
                <a:solidFill>
                  <a:schemeClr val="tx1"/>
                </a:solidFill>
                <a:latin typeface="+mj-lt"/>
              </a:rPr>
              <a:t>파파고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 해석에서 한 줄로 출력되는 결과값을 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txt 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파일로 저장하도록 수정</a:t>
            </a:r>
            <a:endParaRPr lang="en-US" altLang="ko-KR" sz="15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482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0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38865"/>
            <a:ext cx="12192000" cy="280351"/>
            <a:chOff x="960" y="638865"/>
            <a:chExt cx="12192000" cy="280351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65436" y="638865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500" b="1" i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5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4F1DD1-7A0C-43AA-A957-1D9F8C55DD6C}"/>
              </a:ext>
            </a:extLst>
          </p:cNvPr>
          <p:cNvSpPr/>
          <p:nvPr/>
        </p:nvSpPr>
        <p:spPr>
          <a:xfrm>
            <a:off x="346841" y="304797"/>
            <a:ext cx="10616724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3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C9D213-93D9-4782-8A01-1B8A43F56CA9}"/>
              </a:ext>
            </a:extLst>
          </p:cNvPr>
          <p:cNvSpPr/>
          <p:nvPr/>
        </p:nvSpPr>
        <p:spPr>
          <a:xfrm>
            <a:off x="662890" y="2700014"/>
            <a:ext cx="2054125" cy="24753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360000" rIns="180000" bIns="360000" rtlCol="0" anchor="t"/>
          <a:lstStyle/>
          <a:p>
            <a:r>
              <a:rPr lang="ko-KR" altLang="en-US" sz="3000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개요</a:t>
            </a:r>
            <a:endParaRPr lang="en-US" altLang="ko-KR" sz="3000" dirty="0">
              <a:solidFill>
                <a:srgbClr val="0020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8ED8C5-DC04-4AB1-8083-640FEEB27227}"/>
              </a:ext>
            </a:extLst>
          </p:cNvPr>
          <p:cNvSpPr/>
          <p:nvPr/>
        </p:nvSpPr>
        <p:spPr>
          <a:xfrm>
            <a:off x="662891" y="1755234"/>
            <a:ext cx="2054124" cy="860700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ko-KR" sz="4000" b="1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</a:t>
            </a:r>
            <a:endParaRPr lang="ko-KR" altLang="en-US" sz="4000" b="1" dirty="0">
              <a:solidFill>
                <a:srgbClr val="0020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7D0597-3CAF-4D9B-ADBF-2D755E32CCB7}"/>
              </a:ext>
            </a:extLst>
          </p:cNvPr>
          <p:cNvSpPr/>
          <p:nvPr/>
        </p:nvSpPr>
        <p:spPr>
          <a:xfrm>
            <a:off x="2832538" y="2700014"/>
            <a:ext cx="2054125" cy="24753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360000" rIns="180000" bIns="360000" rtlCol="0" anchor="t"/>
          <a:lstStyle/>
          <a:p>
            <a:r>
              <a:rPr lang="en-US" altLang="ko-KR" sz="2500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Crawling</a:t>
            </a:r>
          </a:p>
          <a:p>
            <a:r>
              <a:rPr lang="en-US" altLang="ko-KR" sz="2500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NLP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60608EC-9BE4-4E73-AFC1-ED40A8AAE232}"/>
              </a:ext>
            </a:extLst>
          </p:cNvPr>
          <p:cNvSpPr/>
          <p:nvPr/>
        </p:nvSpPr>
        <p:spPr>
          <a:xfrm>
            <a:off x="2831884" y="1755234"/>
            <a:ext cx="2054124" cy="860700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ko-KR" sz="4000" b="1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</a:t>
            </a:r>
            <a:endParaRPr lang="ko-KR" altLang="en-US" sz="4000" b="1" dirty="0">
              <a:solidFill>
                <a:srgbClr val="0020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F74406D-BAA9-4F7E-BF2A-43EF71AB7CD7}"/>
              </a:ext>
            </a:extLst>
          </p:cNvPr>
          <p:cNvSpPr/>
          <p:nvPr/>
        </p:nvSpPr>
        <p:spPr>
          <a:xfrm>
            <a:off x="5002186" y="2700014"/>
            <a:ext cx="2054125" cy="24753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360000" rIns="180000" bIns="360000" rtlCol="0" anchor="t"/>
          <a:lstStyle/>
          <a:p>
            <a:r>
              <a:rPr lang="ko-KR" altLang="en-US" sz="3000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시행과정</a:t>
            </a:r>
            <a:endParaRPr lang="en-US" altLang="ko-KR" sz="3000" dirty="0">
              <a:solidFill>
                <a:srgbClr val="0020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CF291AD-A1E1-4649-9613-7D0605333BE8}"/>
              </a:ext>
            </a:extLst>
          </p:cNvPr>
          <p:cNvSpPr/>
          <p:nvPr/>
        </p:nvSpPr>
        <p:spPr>
          <a:xfrm>
            <a:off x="5000876" y="1755234"/>
            <a:ext cx="2054124" cy="860700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ko-KR" sz="4000" b="1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</a:t>
            </a:r>
            <a:endParaRPr lang="ko-KR" altLang="en-US" sz="4000" b="1" dirty="0">
              <a:solidFill>
                <a:srgbClr val="0020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FEF9FC-993F-48A0-A74A-D45C4DA75A20}"/>
              </a:ext>
            </a:extLst>
          </p:cNvPr>
          <p:cNvSpPr/>
          <p:nvPr/>
        </p:nvSpPr>
        <p:spPr>
          <a:xfrm>
            <a:off x="9341482" y="2700014"/>
            <a:ext cx="2054125" cy="24753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360000" rIns="180000" bIns="360000" rtlCol="0" anchor="t"/>
          <a:lstStyle/>
          <a:p>
            <a:r>
              <a:rPr lang="en-US" altLang="ko-KR" sz="3000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Q&amp;A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37C06B-AE8A-429A-9C63-27E40463104C}"/>
              </a:ext>
            </a:extLst>
          </p:cNvPr>
          <p:cNvSpPr/>
          <p:nvPr/>
        </p:nvSpPr>
        <p:spPr>
          <a:xfrm>
            <a:off x="9338861" y="1755234"/>
            <a:ext cx="2054124" cy="860700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ko-KR" sz="4000" b="1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</a:t>
            </a:r>
            <a:endParaRPr lang="ko-KR" altLang="en-US" sz="4000" b="1" dirty="0">
              <a:solidFill>
                <a:srgbClr val="0020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E31639-7ED0-423B-802D-4FDB21B7FCB4}"/>
              </a:ext>
            </a:extLst>
          </p:cNvPr>
          <p:cNvSpPr/>
          <p:nvPr/>
        </p:nvSpPr>
        <p:spPr>
          <a:xfrm>
            <a:off x="7171834" y="2700014"/>
            <a:ext cx="2054125" cy="2475332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0" tIns="360000" rIns="180000" bIns="360000" rtlCol="0" anchor="t"/>
          <a:lstStyle/>
          <a:p>
            <a:r>
              <a:rPr lang="ko-KR" altLang="en-US" sz="3000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총평</a:t>
            </a:r>
            <a:endParaRPr lang="en-US" altLang="ko-KR" sz="3000" dirty="0">
              <a:solidFill>
                <a:srgbClr val="0020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A8AB1D-2589-48A8-91B8-249276F7AA28}"/>
              </a:ext>
            </a:extLst>
          </p:cNvPr>
          <p:cNvSpPr/>
          <p:nvPr/>
        </p:nvSpPr>
        <p:spPr>
          <a:xfrm>
            <a:off x="7169868" y="1755234"/>
            <a:ext cx="2054124" cy="860700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altLang="ko-KR" sz="4000" b="1" dirty="0">
                <a:solidFill>
                  <a:srgbClr val="0020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</a:t>
            </a:r>
            <a:endParaRPr lang="ko-KR" altLang="en-US" sz="4000" b="1" dirty="0">
              <a:solidFill>
                <a:srgbClr val="0020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26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2C690FF-E02A-4A62-A32C-18E6E3DA07D3}"/>
              </a:ext>
            </a:extLst>
          </p:cNvPr>
          <p:cNvCxnSpPr/>
          <p:nvPr/>
        </p:nvCxnSpPr>
        <p:spPr>
          <a:xfrm>
            <a:off x="6096000" y="1764853"/>
            <a:ext cx="0" cy="468000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C35FF8B-89DC-3EA7-9340-30953F5849E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5" y="1787923"/>
            <a:ext cx="5580000" cy="47111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262D8F-3B8E-141B-99D2-7DAAC3EEF4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49" y="2165264"/>
            <a:ext cx="5580000" cy="427958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E42228-1580-66F7-AA4D-B9CE28730DA0}"/>
              </a:ext>
            </a:extLst>
          </p:cNvPr>
          <p:cNvSpPr/>
          <p:nvPr/>
        </p:nvSpPr>
        <p:spPr>
          <a:xfrm>
            <a:off x="6322635" y="1787923"/>
            <a:ext cx="5484160" cy="37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#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V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ader 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사용 →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감성분석 수치 도출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7EFD63-8D9B-47CE-8168-C0EFD1E01D1E}"/>
              </a:ext>
            </a:extLst>
          </p:cNvPr>
          <p:cNvGrpSpPr/>
          <p:nvPr/>
        </p:nvGrpSpPr>
        <p:grpSpPr>
          <a:xfrm>
            <a:off x="289367" y="234312"/>
            <a:ext cx="10674198" cy="661608"/>
            <a:chOff x="289367" y="234312"/>
            <a:chExt cx="10674198" cy="6616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47121A-E162-4107-BC7D-1043C3459EB3}"/>
                </a:ext>
              </a:extLst>
            </p:cNvPr>
            <p:cNvSpPr/>
            <p:nvPr/>
          </p:nvSpPr>
          <p:spPr>
            <a:xfrm>
              <a:off x="289367" y="304797"/>
              <a:ext cx="10674198" cy="5911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r>
                <a:rPr lang="en-US" altLang="ko-KR" sz="3000" b="1" dirty="0">
                  <a:solidFill>
                    <a:srgbClr val="00206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r>
                <a:rPr lang="ko-KR" altLang="en-US" sz="3000" b="1" dirty="0">
                  <a:solidFill>
                    <a:srgbClr val="00206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차 시도 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8F677D2-5A5C-4DF0-85FA-26BF205909BE}"/>
                </a:ext>
              </a:extLst>
            </p:cNvPr>
            <p:cNvSpPr/>
            <p:nvPr/>
          </p:nvSpPr>
          <p:spPr>
            <a:xfrm>
              <a:off x="2155971" y="234312"/>
              <a:ext cx="5352176" cy="591125"/>
            </a:xfrm>
            <a:prstGeom prst="roundRect">
              <a:avLst/>
            </a:prstGeom>
            <a:noFill/>
            <a:ln w="19050">
              <a:solidFill>
                <a:srgbClr val="C99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Vader</a:t>
              </a:r>
              <a:r>
                <a:rPr lang="ko-KR" altLang="en-US" sz="25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활용 감정분석 </a:t>
              </a:r>
              <a:r>
                <a:rPr lang="en-US" altLang="ko-KR" sz="20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; google</a:t>
              </a:r>
              <a:r>
                <a:rPr lang="ko-KR" altLang="en-US" sz="2000" b="1" dirty="0">
                  <a:solidFill>
                    <a:srgbClr val="66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활용</a:t>
              </a:r>
              <a:endParaRPr lang="en-US" altLang="ko-KR" sz="2000" b="1" dirty="0">
                <a:solidFill>
                  <a:srgbClr val="66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576299-2428-4ED7-90F0-19EB64214821}"/>
              </a:ext>
            </a:extLst>
          </p:cNvPr>
          <p:cNvSpPr/>
          <p:nvPr/>
        </p:nvSpPr>
        <p:spPr>
          <a:xfrm>
            <a:off x="385205" y="1053382"/>
            <a:ext cx="11602625" cy="591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활용방안 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: 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구글 파일 번역 기능을 통해 제목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+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본문 데이터를 영어로 변역 후 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Vader 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사용 </a:t>
            </a:r>
            <a:endParaRPr lang="en-US" altLang="ko-KR" sz="15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784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0" i="1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kumimoji="0" lang="ko-KR" altLang="en-US" sz="17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Black" panose="020B0A02040204020203" pitchFamily="34" charset="0"/>
                <a:ea typeface="맑은 고딕" panose="020B0503020000020004" pitchFamily="50" charset="-127"/>
                <a:cs typeface="Cascadia Mono" panose="020B0609020000020004" pitchFamily="49" charset="0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2C690FF-E02A-4A62-A32C-18E6E3DA07D3}"/>
              </a:ext>
            </a:extLst>
          </p:cNvPr>
          <p:cNvCxnSpPr/>
          <p:nvPr/>
        </p:nvCxnSpPr>
        <p:spPr>
          <a:xfrm>
            <a:off x="6096000" y="1764853"/>
            <a:ext cx="0" cy="468000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ED5266-951F-48A4-AB69-6D3627BCE298}"/>
              </a:ext>
            </a:extLst>
          </p:cNvPr>
          <p:cNvSpPr/>
          <p:nvPr/>
        </p:nvSpPr>
        <p:spPr>
          <a:xfrm>
            <a:off x="289367" y="2961292"/>
            <a:ext cx="5580000" cy="2923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과정별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code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삽입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캡처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)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=&gt;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중요한 코드만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아래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너비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= 15.5cm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로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고정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비율 고정 해제하기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!)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높이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=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이미지 크기에 따라 적당히 조절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- for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문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E42228-1580-66F7-AA4D-B9CE28730DA0}"/>
              </a:ext>
            </a:extLst>
          </p:cNvPr>
          <p:cNvSpPr/>
          <p:nvPr/>
        </p:nvSpPr>
        <p:spPr>
          <a:xfrm>
            <a:off x="6322634" y="1637849"/>
            <a:ext cx="5580000" cy="37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#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상관관계 도출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7EFD63-8D9B-47CE-8168-C0EFD1E01D1E}"/>
              </a:ext>
            </a:extLst>
          </p:cNvPr>
          <p:cNvGrpSpPr/>
          <p:nvPr/>
        </p:nvGrpSpPr>
        <p:grpSpPr>
          <a:xfrm>
            <a:off x="289367" y="234312"/>
            <a:ext cx="10674198" cy="661608"/>
            <a:chOff x="289367" y="234312"/>
            <a:chExt cx="10674198" cy="66160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47121A-E162-4107-BC7D-1043C3459EB3}"/>
                </a:ext>
              </a:extLst>
            </p:cNvPr>
            <p:cNvSpPr/>
            <p:nvPr/>
          </p:nvSpPr>
          <p:spPr>
            <a:xfrm>
              <a:off x="289367" y="304797"/>
              <a:ext cx="10674198" cy="5911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4</a:t>
              </a:r>
              <a:r>
                <a: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차 시도 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8F677D2-5A5C-4DF0-85FA-26BF205909BE}"/>
                </a:ext>
              </a:extLst>
            </p:cNvPr>
            <p:cNvSpPr/>
            <p:nvPr/>
          </p:nvSpPr>
          <p:spPr>
            <a:xfrm>
              <a:off x="2155971" y="234312"/>
              <a:ext cx="5352176" cy="591125"/>
            </a:xfrm>
            <a:prstGeom prst="roundRect">
              <a:avLst/>
            </a:prstGeom>
            <a:noFill/>
            <a:ln w="19050">
              <a:solidFill>
                <a:srgbClr val="C99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Vader</a:t>
              </a: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 활용 감정분석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; google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+mn-cs"/>
                </a:rPr>
                <a:t> 활용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12DE40-70CC-B87C-3BBD-45B996D9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25" y="2021847"/>
            <a:ext cx="5580000" cy="438793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EB477B-6935-5F38-64C6-FF05258B93BB}"/>
              </a:ext>
            </a:extLst>
          </p:cNvPr>
          <p:cNvSpPr/>
          <p:nvPr/>
        </p:nvSpPr>
        <p:spPr>
          <a:xfrm>
            <a:off x="278725" y="1644507"/>
            <a:ext cx="5580000" cy="377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#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감성분석 수치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&amp;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주가 등락률  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5173B9-E7E8-3A06-3B7B-BCC6AF5057C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2060"/>
          <a:stretch/>
        </p:blipFill>
        <p:spPr>
          <a:xfrm>
            <a:off x="6322633" y="2015190"/>
            <a:ext cx="5580000" cy="20516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B5D4A0-DBEA-690D-EADD-A65B93EC687B}"/>
              </a:ext>
            </a:extLst>
          </p:cNvPr>
          <p:cNvSpPr/>
          <p:nvPr/>
        </p:nvSpPr>
        <p:spPr>
          <a:xfrm>
            <a:off x="385205" y="1053382"/>
            <a:ext cx="11602625" cy="5911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활용방안 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: 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구글 파일 번역 기능을 통해 제목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+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본문 데이터를 영어로 변역 후 </a:t>
            </a:r>
            <a:r>
              <a:rPr lang="en-US" altLang="ko-KR" sz="1500" b="1" dirty="0">
                <a:solidFill>
                  <a:schemeClr val="tx1"/>
                </a:solidFill>
                <a:latin typeface="+mj-lt"/>
              </a:rPr>
              <a:t>Vader </a:t>
            </a:r>
            <a:r>
              <a:rPr lang="ko-KR" altLang="en-US" sz="1500" b="1" dirty="0">
                <a:solidFill>
                  <a:schemeClr val="tx1"/>
                </a:solidFill>
                <a:latin typeface="+mj-lt"/>
              </a:rPr>
              <a:t>사용 </a:t>
            </a:r>
            <a:endParaRPr lang="en-US" altLang="ko-KR" sz="15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E497F38-17AE-1BD0-6060-F715E1FFA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74"/>
          <a:stretch/>
        </p:blipFill>
        <p:spPr>
          <a:xfrm>
            <a:off x="6333276" y="4066819"/>
            <a:ext cx="5580000" cy="23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58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163587-BAE6-48F1-A341-85BB5B2F124D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BDFE3F-31B1-4C77-AD00-7E924B1D0F7F}"/>
              </a:ext>
            </a:extLst>
          </p:cNvPr>
          <p:cNvSpPr/>
          <p:nvPr/>
        </p:nvSpPr>
        <p:spPr>
          <a:xfrm>
            <a:off x="432390" y="1930309"/>
            <a:ext cx="6776483" cy="4321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4D009A"/>
                </a:highlight>
              </a:rPr>
              <a:t>[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4D009A"/>
                </a:highlight>
              </a:rPr>
              <a:t>아쉬운 점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4D009A"/>
                </a:highlight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1. 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선행연구자료 선택이 너무 편중되었던 것이 아닌가</a:t>
            </a: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: </a:t>
            </a:r>
            <a:r>
              <a:rPr lang="ko-KR" altLang="en-US" sz="1300" b="1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해커톤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진행 방향성 논의 단계에서 확인했던 자료들 대부분이 </a:t>
            </a: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[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예측</a:t>
            </a: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] 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을 위한 연구였음</a:t>
            </a:r>
            <a:endParaRPr lang="en-US" altLang="ko-KR" sz="1300" b="1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- 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문장의 감정분석 과정이 생략된 논문이 많음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(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분석 결과만 기재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+mj-lt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- 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문장에 </a:t>
            </a:r>
            <a:r>
              <a:rPr lang="en-US" altLang="ko-KR" sz="1300" b="1" dirty="0" err="1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Lable</a:t>
            </a: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긍정</a:t>
            </a: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/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부정</a:t>
            </a: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) 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을 부여하는 과정에 대한 사전 이해 부족</a:t>
            </a:r>
            <a:endParaRPr lang="en-US" altLang="ko-KR" sz="1300" b="1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2. NLP 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에 대한 지식 부족</a:t>
            </a:r>
            <a:endParaRPr lang="en-US" altLang="ko-KR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- `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자연어 처리</a:t>
            </a: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`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에 대해서 팀원들이 함께 모여 </a:t>
            </a: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study 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하는</a:t>
            </a: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시간이 필요했음</a:t>
            </a:r>
            <a:endParaRPr lang="en-US" altLang="ko-KR" sz="1300" b="1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300" b="1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3. </a:t>
            </a:r>
            <a:r>
              <a:rPr lang="ko-KR" altLang="en-US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Wingdings" panose="05000000000000000000" pitchFamily="2" charset="2"/>
              </a:rPr>
              <a:t>구글링을 통한 정보 검색의 한계</a:t>
            </a:r>
            <a:endParaRPr lang="en-US" altLang="ko-KR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- NLP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방법에 대한 정보는 대부분 네이버 영화 리뷰로 실습해 보았다는 내용</a:t>
            </a:r>
            <a:endParaRPr lang="en-US" altLang="ko-KR" sz="1300" b="1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 - </a:t>
            </a:r>
            <a:r>
              <a:rPr lang="ko-KR" altLang="en-US" sz="13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실질적인 문제 해결 방법을 찾기가 어려웠음</a:t>
            </a:r>
            <a:endParaRPr lang="en-US" altLang="ko-KR" sz="1300" b="1" dirty="0">
              <a:solidFill>
                <a:schemeClr val="tx1"/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48BD3D7-F7CB-4CD5-A171-6637480A8E12}"/>
              </a:ext>
            </a:extLst>
          </p:cNvPr>
          <p:cNvSpPr/>
          <p:nvPr/>
        </p:nvSpPr>
        <p:spPr>
          <a:xfrm>
            <a:off x="289367" y="1084521"/>
            <a:ext cx="11470242" cy="68048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+mj-lt"/>
              </a:rPr>
              <a:t>[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+mj-lt"/>
              </a:rPr>
              <a:t>한 줄 평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+mj-lt"/>
              </a:rPr>
              <a:t>]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</a:t>
            </a: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우린 </a:t>
            </a: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NLP</a:t>
            </a: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에 대한 지식</a:t>
            </a: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이해가 너무 부족한 상태로 텍스트 마이닝에 도전했다</a:t>
            </a:r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..</a:t>
            </a:r>
            <a:r>
              <a:rPr lang="ko-KR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altLang="ko-KR" sz="2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BB58F1-8B8E-48CB-B186-AB93D218D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187" y="1873591"/>
            <a:ext cx="4313422" cy="23141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B5339D-CDCB-4FC9-AE6D-1ECE24527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187" y="4178368"/>
            <a:ext cx="4313422" cy="20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58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0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163587-BAE6-48F1-A341-85BB5B2F124D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3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Tip</a:t>
            </a:r>
            <a:endParaRPr lang="ko-KR" altLang="en-US" sz="3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BBDFE3F-31B1-4C77-AD00-7E924B1D0F7F}"/>
              </a:ext>
            </a:extLst>
          </p:cNvPr>
          <p:cNvSpPr/>
          <p:nvPr/>
        </p:nvSpPr>
        <p:spPr>
          <a:xfrm>
            <a:off x="677883" y="1376516"/>
            <a:ext cx="5158011" cy="4828078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>
              <a:spcAft>
                <a:spcPts val="600"/>
              </a:spcAft>
            </a:pPr>
            <a:r>
              <a:rPr lang="ko-KR" altLang="en-US" sz="2100" b="1" dirty="0">
                <a:solidFill>
                  <a:srgbClr val="FFC000"/>
                </a:solidFill>
                <a:highlight>
                  <a:srgbClr val="800000"/>
                </a:highlight>
              </a:rPr>
              <a:t>감성분석 </a:t>
            </a:r>
            <a:r>
              <a:rPr lang="en-US" altLang="ko-KR" sz="2100" b="1" dirty="0">
                <a:solidFill>
                  <a:srgbClr val="FFC000"/>
                </a:solidFill>
                <a:highlight>
                  <a:srgbClr val="800000"/>
                </a:highlight>
              </a:rPr>
              <a:t>Model</a:t>
            </a:r>
            <a:r>
              <a:rPr lang="ko-KR" altLang="en-US" sz="2100" b="1" dirty="0">
                <a:solidFill>
                  <a:srgbClr val="FFC000"/>
                </a:solidFill>
                <a:highlight>
                  <a:srgbClr val="800000"/>
                </a:highlight>
              </a:rPr>
              <a:t>은</a:t>
            </a:r>
            <a:endParaRPr lang="en-US" altLang="ko-KR" sz="2100" b="1" dirty="0">
              <a:solidFill>
                <a:srgbClr val="FFC000"/>
              </a:solidFill>
              <a:highlight>
                <a:srgbClr val="800000"/>
              </a:highlight>
            </a:endParaRPr>
          </a:p>
          <a:p>
            <a:pPr>
              <a:spcAft>
                <a:spcPts val="1800"/>
              </a:spcAft>
            </a:pPr>
            <a:r>
              <a:rPr lang="ko-KR" altLang="en-US" sz="2100" b="1" dirty="0">
                <a:solidFill>
                  <a:srgbClr val="FFC000"/>
                </a:solidFill>
                <a:highlight>
                  <a:srgbClr val="800000"/>
                </a:highlight>
                <a:latin typeface="+mj-lt"/>
                <a:sym typeface="Wingdings" panose="05000000000000000000" pitchFamily="2" charset="2"/>
              </a:rPr>
              <a:t>영어만 있는 것이 아니었다</a:t>
            </a:r>
            <a:r>
              <a:rPr lang="en-US" altLang="ko-KR" sz="2100" b="1" dirty="0">
                <a:solidFill>
                  <a:srgbClr val="FFC000"/>
                </a:solidFill>
                <a:highlight>
                  <a:srgbClr val="800000"/>
                </a:highlight>
                <a:latin typeface="+mj-lt"/>
                <a:sym typeface="Wingdings" panose="05000000000000000000" pitchFamily="2" charset="2"/>
              </a:rPr>
              <a:t>!</a:t>
            </a:r>
          </a:p>
          <a:p>
            <a:pPr>
              <a:spcAft>
                <a:spcPts val="600"/>
              </a:spcAft>
            </a:pPr>
            <a:endParaRPr lang="en-US" altLang="ko-KR" sz="1500" b="1" dirty="0">
              <a:solidFill>
                <a:srgbClr val="4D009A"/>
              </a:solidFill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CC2CBE-2407-4637-9144-0890530E5287}"/>
              </a:ext>
            </a:extLst>
          </p:cNvPr>
          <p:cNvSpPr/>
          <p:nvPr/>
        </p:nvSpPr>
        <p:spPr>
          <a:xfrm>
            <a:off x="1091379" y="2709287"/>
            <a:ext cx="4365523" cy="1286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sz="2000" b="1" dirty="0">
                <a:solidFill>
                  <a:srgbClr val="4D009A"/>
                </a:solidFill>
                <a:sym typeface="Wingdings" panose="05000000000000000000" pitchFamily="2" charset="2"/>
              </a:rPr>
              <a:t>1. </a:t>
            </a:r>
            <a:r>
              <a:rPr lang="en-US" altLang="ko-KR" sz="2000" b="1" dirty="0" err="1">
                <a:solidFill>
                  <a:srgbClr val="4D009A"/>
                </a:solidFill>
                <a:sym typeface="Wingdings" panose="05000000000000000000" pitchFamily="2" charset="2"/>
              </a:rPr>
              <a:t>KoBERT</a:t>
            </a:r>
            <a:r>
              <a:rPr lang="en-US" altLang="ko-KR" sz="2000" b="1" dirty="0">
                <a:solidFill>
                  <a:srgbClr val="4D009A"/>
                </a:solidFill>
                <a:sym typeface="Wingdings" panose="05000000000000000000" pitchFamily="2" charset="2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altLang="ko-KR" sz="1400" b="1" dirty="0">
                <a:solidFill>
                  <a:srgbClr val="4D009A"/>
                </a:solidFill>
                <a:sym typeface="Wingdings" panose="05000000000000000000" pitchFamily="2" charset="2"/>
              </a:rPr>
              <a:t>- BERT model </a:t>
            </a:r>
            <a:r>
              <a:rPr lang="ko-KR" altLang="en-US" sz="1400" b="1" dirty="0">
                <a:solidFill>
                  <a:srgbClr val="4D009A"/>
                </a:solidFill>
                <a:sym typeface="Wingdings" panose="05000000000000000000" pitchFamily="2" charset="2"/>
              </a:rPr>
              <a:t>의 한국어 버전</a:t>
            </a:r>
            <a:endParaRPr lang="en-US" altLang="ko-KR" sz="1400" b="1" dirty="0">
              <a:solidFill>
                <a:srgbClr val="4D009A"/>
              </a:solidFill>
              <a:sym typeface="Wingdings" panose="05000000000000000000" pitchFamily="2" charset="2"/>
            </a:endParaRPr>
          </a:p>
          <a:p>
            <a:pPr>
              <a:spcAft>
                <a:spcPts val="1800"/>
              </a:spcAft>
            </a:pPr>
            <a:r>
              <a:rPr lang="en-US" altLang="ko-KR" sz="1400" b="1" dirty="0">
                <a:solidFill>
                  <a:srgbClr val="4D009A"/>
                </a:solidFill>
                <a:sym typeface="Wingdings" panose="05000000000000000000" pitchFamily="2" charset="2"/>
              </a:rPr>
              <a:t>- BERT : google</a:t>
            </a:r>
            <a:r>
              <a:rPr lang="ko-KR" altLang="en-US" sz="1400" b="1" dirty="0">
                <a:solidFill>
                  <a:srgbClr val="4D009A"/>
                </a:solidFill>
                <a:sym typeface="Wingdings" panose="05000000000000000000" pitchFamily="2" charset="2"/>
              </a:rPr>
              <a:t>이 만든 </a:t>
            </a:r>
            <a:r>
              <a:rPr lang="en-US" altLang="ko-KR" sz="1400" b="1" dirty="0">
                <a:solidFill>
                  <a:srgbClr val="4D009A"/>
                </a:solidFill>
                <a:sym typeface="Wingdings" panose="05000000000000000000" pitchFamily="2" charset="2"/>
              </a:rPr>
              <a:t>AI </a:t>
            </a:r>
            <a:r>
              <a:rPr lang="ko-KR" altLang="en-US" sz="1400" b="1" dirty="0">
                <a:solidFill>
                  <a:srgbClr val="4D009A"/>
                </a:solidFill>
                <a:sym typeface="Wingdings" panose="05000000000000000000" pitchFamily="2" charset="2"/>
              </a:rPr>
              <a:t>언어모델</a:t>
            </a:r>
            <a:r>
              <a:rPr lang="en-US" altLang="ko-KR" sz="1400" b="1" dirty="0">
                <a:solidFill>
                  <a:srgbClr val="4D009A"/>
                </a:solidFill>
                <a:sym typeface="Wingdings" panose="05000000000000000000" pitchFamily="2" charset="2"/>
              </a:rPr>
              <a:t>, 2018</a:t>
            </a:r>
            <a:r>
              <a:rPr lang="ko-KR" altLang="en-US" sz="1400" b="1" dirty="0">
                <a:solidFill>
                  <a:srgbClr val="4D009A"/>
                </a:solidFill>
                <a:sym typeface="Wingdings" panose="05000000000000000000" pitchFamily="2" charset="2"/>
              </a:rPr>
              <a:t>년 소개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72271A-3087-4384-87B6-AB2565259DAF}"/>
              </a:ext>
            </a:extLst>
          </p:cNvPr>
          <p:cNvSpPr/>
          <p:nvPr/>
        </p:nvSpPr>
        <p:spPr>
          <a:xfrm>
            <a:off x="1155159" y="4986984"/>
            <a:ext cx="3471433" cy="489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300" b="1" dirty="0">
                <a:solidFill>
                  <a:srgbClr val="4D009A"/>
                </a:solidFill>
                <a:sym typeface="Wingdings" panose="05000000000000000000" pitchFamily="2" charset="2"/>
              </a:rPr>
              <a:t>Etc. </a:t>
            </a:r>
            <a:r>
              <a:rPr lang="en-US" altLang="ko-KR" sz="1300" b="1" dirty="0" err="1">
                <a:solidFill>
                  <a:srgbClr val="4D009A"/>
                </a:solidFill>
                <a:sym typeface="Wingdings" panose="05000000000000000000" pitchFamily="2" charset="2"/>
              </a:rPr>
              <a:t>KcBERT</a:t>
            </a:r>
            <a:r>
              <a:rPr lang="en-US" altLang="ko-KR" sz="1300" b="1" dirty="0">
                <a:solidFill>
                  <a:srgbClr val="4D009A"/>
                </a:solidFill>
                <a:sym typeface="Wingdings" panose="05000000000000000000" pitchFamily="2" charset="2"/>
              </a:rPr>
              <a:t> : </a:t>
            </a:r>
            <a:r>
              <a:rPr lang="ko-KR" altLang="en-US" sz="1300" b="1" dirty="0">
                <a:solidFill>
                  <a:srgbClr val="4D009A"/>
                </a:solidFill>
                <a:sym typeface="Wingdings" panose="05000000000000000000" pitchFamily="2" charset="2"/>
              </a:rPr>
              <a:t>한국어 뉴스 댓글 훈련</a:t>
            </a:r>
            <a:endParaRPr lang="en-US" altLang="ko-KR" sz="1300" b="1" dirty="0">
              <a:solidFill>
                <a:srgbClr val="4D009A"/>
              </a:solidFill>
              <a:sym typeface="Wingdings" panose="05000000000000000000" pitchFamily="2" charset="2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471CDE-2736-4C86-B9C6-52725C5F81DD}"/>
              </a:ext>
            </a:extLst>
          </p:cNvPr>
          <p:cNvSpPr/>
          <p:nvPr/>
        </p:nvSpPr>
        <p:spPr>
          <a:xfrm>
            <a:off x="1091379" y="3968401"/>
            <a:ext cx="3212151" cy="948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ko-KR" sz="2000" b="1" dirty="0">
                <a:solidFill>
                  <a:srgbClr val="4D009A"/>
                </a:solidFill>
                <a:sym typeface="Wingdings" panose="05000000000000000000" pitchFamily="2" charset="2"/>
              </a:rPr>
              <a:t>2. KR – </a:t>
            </a:r>
            <a:r>
              <a:rPr lang="en-US" altLang="ko-KR" sz="2000" b="1" dirty="0" err="1">
                <a:solidFill>
                  <a:srgbClr val="4D009A"/>
                </a:solidFill>
                <a:sym typeface="Wingdings" panose="05000000000000000000" pitchFamily="2" charset="2"/>
              </a:rPr>
              <a:t>FinBERT</a:t>
            </a:r>
            <a:endParaRPr lang="en-US" altLang="ko-KR" sz="2000" b="1" dirty="0">
              <a:solidFill>
                <a:srgbClr val="4D009A"/>
              </a:solidFill>
              <a:sym typeface="Wingdings" panose="05000000000000000000" pitchFamily="2" charset="2"/>
            </a:endParaRPr>
          </a:p>
          <a:p>
            <a:pPr>
              <a:spcAft>
                <a:spcPts val="1800"/>
              </a:spcAft>
            </a:pPr>
            <a:r>
              <a:rPr lang="en-US" altLang="ko-KR" sz="1400" b="1" dirty="0">
                <a:solidFill>
                  <a:srgbClr val="4D009A"/>
                </a:solidFill>
                <a:sym typeface="Wingdings" panose="05000000000000000000" pitchFamily="2" charset="2"/>
              </a:rPr>
              <a:t>- </a:t>
            </a:r>
            <a:r>
              <a:rPr lang="ko-KR" altLang="en-US" sz="1400" b="1" dirty="0">
                <a:solidFill>
                  <a:srgbClr val="4D009A"/>
                </a:solidFill>
                <a:sym typeface="Wingdings" panose="05000000000000000000" pitchFamily="2" charset="2"/>
              </a:rPr>
              <a:t>금융 관련 뉴스데이터 훈련</a:t>
            </a:r>
            <a:endParaRPr lang="en-US" altLang="ko-KR" sz="1400" b="1" dirty="0">
              <a:solidFill>
                <a:srgbClr val="4D009A"/>
              </a:solidFill>
              <a:sym typeface="Wingdings" panose="05000000000000000000" pitchFamily="2" charset="2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4451B4-7ACB-418F-A595-BC3D1CC5F70A}"/>
              </a:ext>
            </a:extLst>
          </p:cNvPr>
          <p:cNvGrpSpPr/>
          <p:nvPr/>
        </p:nvGrpSpPr>
        <p:grpSpPr>
          <a:xfrm>
            <a:off x="6046228" y="1376516"/>
            <a:ext cx="5280533" cy="4828078"/>
            <a:chOff x="8120835" y="1919676"/>
            <a:chExt cx="3806457" cy="428491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3F1069D-3C53-4332-9F8C-8633EEAEF6A6}"/>
                </a:ext>
              </a:extLst>
            </p:cNvPr>
            <p:cNvSpPr/>
            <p:nvPr/>
          </p:nvSpPr>
          <p:spPr>
            <a:xfrm>
              <a:off x="8120835" y="1919676"/>
              <a:ext cx="3806457" cy="4284919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>
                <a:spcAft>
                  <a:spcPts val="600"/>
                </a:spcAft>
              </a:pPr>
              <a:r>
                <a:rPr lang="ko-KR" altLang="en-US" sz="2100" b="1" dirty="0">
                  <a:solidFill>
                    <a:srgbClr val="4D009A"/>
                  </a:solidFill>
                  <a:latin typeface="+mj-lt"/>
                  <a:sym typeface="Wingdings" panose="05000000000000000000" pitchFamily="2" charset="2"/>
                </a:rPr>
                <a:t>한국은행 </a:t>
              </a:r>
              <a:r>
                <a:rPr lang="en-US" altLang="ko-KR" sz="2100" b="1" dirty="0">
                  <a:solidFill>
                    <a:srgbClr val="4D009A"/>
                  </a:solidFill>
                  <a:latin typeface="+mj-lt"/>
                  <a:sym typeface="Wingdings" panose="05000000000000000000" pitchFamily="2" charset="2"/>
                </a:rPr>
                <a:t>NSI </a:t>
              </a:r>
              <a:r>
                <a:rPr lang="ko-KR" altLang="en-US" sz="2100" b="1" dirty="0">
                  <a:solidFill>
                    <a:srgbClr val="4D009A"/>
                  </a:solidFill>
                  <a:latin typeface="+mj-lt"/>
                  <a:sym typeface="Wingdings" panose="05000000000000000000" pitchFamily="2" charset="2"/>
                </a:rPr>
                <a:t>지수</a:t>
              </a:r>
              <a:endParaRPr lang="en-US" altLang="ko-KR" sz="2100" b="1" dirty="0">
                <a:solidFill>
                  <a:srgbClr val="4D009A"/>
                </a:solidFill>
                <a:latin typeface="+mj-lt"/>
                <a:sym typeface="Wingdings" panose="05000000000000000000" pitchFamily="2" charset="2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700" b="1" dirty="0">
                  <a:solidFill>
                    <a:srgbClr val="4D009A"/>
                  </a:solidFill>
                  <a:latin typeface="+mj-lt"/>
                  <a:sym typeface="Wingdings" panose="05000000000000000000" pitchFamily="2" charset="2"/>
                </a:rPr>
                <a:t>2022</a:t>
              </a:r>
              <a:r>
                <a:rPr lang="ko-KR" altLang="en-US" sz="1700" b="1" dirty="0">
                  <a:solidFill>
                    <a:srgbClr val="4D009A"/>
                  </a:solidFill>
                  <a:latin typeface="+mj-lt"/>
                  <a:sym typeface="Wingdings" panose="05000000000000000000" pitchFamily="2" charset="2"/>
                </a:rPr>
                <a:t>년 제 </a:t>
              </a:r>
              <a:r>
                <a:rPr lang="en-US" altLang="ko-KR" sz="1700" b="1" dirty="0">
                  <a:solidFill>
                    <a:srgbClr val="4D009A"/>
                  </a:solidFill>
                  <a:latin typeface="+mj-lt"/>
                  <a:sym typeface="Wingdings" panose="05000000000000000000" pitchFamily="2" charset="2"/>
                </a:rPr>
                <a:t>1</a:t>
              </a:r>
              <a:r>
                <a:rPr lang="ko-KR" altLang="en-US" sz="1700" b="1" dirty="0">
                  <a:solidFill>
                    <a:srgbClr val="4D009A"/>
                  </a:solidFill>
                  <a:latin typeface="+mj-lt"/>
                  <a:sym typeface="Wingdings" panose="05000000000000000000" pitchFamily="2" charset="2"/>
                </a:rPr>
                <a:t>호 국민계정리뷰</a:t>
              </a:r>
              <a:endParaRPr lang="en-US" altLang="ko-KR" sz="1700" b="1" dirty="0">
                <a:solidFill>
                  <a:srgbClr val="4D009A"/>
                </a:solidFill>
                <a:latin typeface="+mj-lt"/>
                <a:sym typeface="Wingdings" panose="05000000000000000000" pitchFamily="2" charset="2"/>
              </a:endParaRPr>
            </a:p>
            <a:p>
              <a:pPr>
                <a:spcAft>
                  <a:spcPts val="600"/>
                </a:spcAft>
              </a:pPr>
              <a:endParaRPr lang="en-US" altLang="ko-KR" sz="1500" b="1" dirty="0">
                <a:solidFill>
                  <a:srgbClr val="4D009A"/>
                </a:solidFill>
                <a:latin typeface="+mj-lt"/>
                <a:sym typeface="Wingdings" panose="05000000000000000000" pitchFamily="2" charset="2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2017EEB-F4A0-40D0-8DC3-8B3DDF193760}"/>
                </a:ext>
              </a:extLst>
            </p:cNvPr>
            <p:cNvSpPr/>
            <p:nvPr/>
          </p:nvSpPr>
          <p:spPr>
            <a:xfrm>
              <a:off x="8261716" y="5284380"/>
              <a:ext cx="3471433" cy="3845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200" b="1" dirty="0">
                  <a:solidFill>
                    <a:srgbClr val="4D009A"/>
                  </a:solidFill>
                  <a:sym typeface="Wingdings" panose="05000000000000000000" pitchFamily="2" charset="2"/>
                </a:rPr>
                <a:t>NSI (</a:t>
              </a:r>
              <a:r>
                <a:rPr lang="ko-KR" altLang="en-US" sz="1200" b="1" dirty="0">
                  <a:solidFill>
                    <a:srgbClr val="4D009A"/>
                  </a:solidFill>
                  <a:sym typeface="Wingdings" panose="05000000000000000000" pitchFamily="2" charset="2"/>
                </a:rPr>
                <a:t>뉴스심리지수</a:t>
              </a:r>
              <a:r>
                <a:rPr lang="en-US" altLang="ko-KR" sz="1200" b="1" dirty="0">
                  <a:solidFill>
                    <a:srgbClr val="4D009A"/>
                  </a:solidFill>
                  <a:sym typeface="Wingdings" panose="05000000000000000000" pitchFamily="2" charset="2"/>
                </a:rPr>
                <a:t>)</a:t>
              </a:r>
              <a:r>
                <a:rPr lang="ko-KR" altLang="en-US" sz="1200" b="1" dirty="0">
                  <a:solidFill>
                    <a:srgbClr val="4D009A"/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200" b="1" dirty="0">
                  <a:solidFill>
                    <a:srgbClr val="4D009A"/>
                  </a:solidFill>
                  <a:sym typeface="Wingdings" panose="05000000000000000000" pitchFamily="2" charset="2"/>
                </a:rPr>
                <a:t>: </a:t>
              </a:r>
              <a:r>
                <a:rPr lang="ko-KR" altLang="en-US" sz="1200" b="1" dirty="0">
                  <a:solidFill>
                    <a:srgbClr val="4D009A"/>
                  </a:solidFill>
                  <a:sym typeface="Wingdings" panose="05000000000000000000" pitchFamily="2" charset="2"/>
                </a:rPr>
                <a:t>뉴스기사의 텍스트를 분석함</a:t>
              </a:r>
              <a:r>
                <a:rPr lang="en-US" altLang="ko-KR" sz="1200" b="1" dirty="0">
                  <a:solidFill>
                    <a:srgbClr val="4D009A"/>
                  </a:solidFill>
                  <a:sym typeface="Wingdings" panose="05000000000000000000" pitchFamily="2" charset="2"/>
                </a:rPr>
                <a:t> 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8B59DA-EE17-4684-9DC2-B39F99B8D76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98" y="3023847"/>
              <a:ext cx="3567600" cy="223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697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101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101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101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101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163587-BAE6-48F1-A341-85BB5B2F124D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30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Tip</a:t>
            </a:r>
            <a:endParaRPr lang="ko-KR" altLang="en-US" sz="30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C5E4F4-860E-4FB6-8C3B-F1F10D8D07A7}"/>
              </a:ext>
            </a:extLst>
          </p:cNvPr>
          <p:cNvSpPr/>
          <p:nvPr/>
        </p:nvSpPr>
        <p:spPr>
          <a:xfrm>
            <a:off x="816077" y="1474839"/>
            <a:ext cx="10461523" cy="4277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0" b="1" dirty="0">
                <a:solidFill>
                  <a:srgbClr val="4D009A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Q </a:t>
            </a:r>
            <a:r>
              <a:rPr lang="en-US" altLang="ko-KR" sz="10000" b="1" dirty="0">
                <a:solidFill>
                  <a:srgbClr val="4D009A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&amp;</a:t>
            </a:r>
            <a:r>
              <a:rPr lang="en-US" altLang="ko-KR" sz="20000" b="1" dirty="0">
                <a:solidFill>
                  <a:srgbClr val="4D009A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</a:t>
            </a:r>
            <a:endParaRPr lang="ko-KR" altLang="en-US" sz="20000" b="1" dirty="0">
              <a:solidFill>
                <a:srgbClr val="4D009A"/>
              </a:solidFill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43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4F1DD1-7A0C-43AA-A957-1D9F8C55DD6C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8A327-30F2-497E-9039-BBB9143C72F9}"/>
              </a:ext>
            </a:extLst>
          </p:cNvPr>
          <p:cNvSpPr/>
          <p:nvPr/>
        </p:nvSpPr>
        <p:spPr>
          <a:xfrm>
            <a:off x="420913" y="1098091"/>
            <a:ext cx="11075534" cy="1489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Aft>
                <a:spcPts val="900"/>
              </a:spcAft>
            </a:pPr>
            <a:r>
              <a:rPr lang="en-US" altLang="ko-KR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SNS </a:t>
            </a:r>
            <a:r>
              <a:rPr lang="ko-KR" altLang="en-US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데이터를 활용한 주가 방향성 예측</a:t>
            </a:r>
            <a:endParaRPr lang="en-US" altLang="ko-KR" sz="2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solidFill>
                  <a:schemeClr val="tx1"/>
                </a:solidFill>
                <a:latin typeface="+mj-lt"/>
              </a:rPr>
              <a:t> -</a:t>
            </a:r>
            <a:r>
              <a:rPr lang="ko-KR" altLang="en-US" sz="2000" dirty="0">
                <a:solidFill>
                  <a:schemeClr val="tx1"/>
                </a:solidFill>
                <a:latin typeface="+mj-lt"/>
              </a:rPr>
              <a:t> 네이버 종목토론방 본문 텍스트 데이터를 활용한 </a:t>
            </a:r>
            <a:r>
              <a:rPr lang="en-US" altLang="ko-KR" sz="2000" dirty="0">
                <a:solidFill>
                  <a:schemeClr val="tx1"/>
                </a:solidFill>
                <a:latin typeface="+mj-lt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+mj-lt"/>
              </a:rPr>
              <a:t> 시간 후 주가 등락 예측</a:t>
            </a:r>
            <a:endParaRPr lang="en-US" altLang="ko-KR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4424762F-D42C-470D-B244-2BCDF73FCC96}"/>
              </a:ext>
            </a:extLst>
          </p:cNvPr>
          <p:cNvSpPr/>
          <p:nvPr/>
        </p:nvSpPr>
        <p:spPr>
          <a:xfrm>
            <a:off x="5821857" y="3023326"/>
            <a:ext cx="2700000" cy="1735640"/>
          </a:xfrm>
          <a:prstGeom prst="chevron">
            <a:avLst>
              <a:gd name="adj" fmla="val 20663"/>
            </a:avLst>
          </a:prstGeom>
          <a:solidFill>
            <a:srgbClr val="8811FF"/>
          </a:solidFill>
          <a:ln w="635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72000" rIns="72000" bIns="72000" rtlCol="0" anchor="ctr"/>
          <a:lstStyle/>
          <a:p>
            <a:pPr>
              <a:spcAft>
                <a:spcPts val="1800"/>
              </a:spcAft>
            </a:pPr>
            <a:r>
              <a:rPr lang="en-US" altLang="ko-KR" sz="2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Learning</a:t>
            </a: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56C89CB1-9CF7-4701-B073-9A7FEF492C84}"/>
              </a:ext>
            </a:extLst>
          </p:cNvPr>
          <p:cNvSpPr/>
          <p:nvPr/>
        </p:nvSpPr>
        <p:spPr>
          <a:xfrm>
            <a:off x="3291779" y="3023326"/>
            <a:ext cx="2700000" cy="1735640"/>
          </a:xfrm>
          <a:prstGeom prst="chevron">
            <a:avLst>
              <a:gd name="adj" fmla="val 20663"/>
            </a:avLst>
          </a:prstGeom>
          <a:solidFill>
            <a:srgbClr val="9D5BD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72000" rIns="72000" bIns="72000" rtlCol="0" anchor="ctr"/>
          <a:lstStyle/>
          <a:p>
            <a:pPr>
              <a:spcAft>
                <a:spcPts val="1200"/>
              </a:spcAft>
            </a:pPr>
            <a:r>
              <a:rPr lang="en-US" altLang="ko-KR" sz="2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NLP </a:t>
            </a:r>
          </a:p>
          <a:p>
            <a:pPr>
              <a:spcAft>
                <a:spcPts val="12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자연어 처리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</p:txBody>
      </p: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DB0AC05A-221F-4918-96CD-D66C608607F9}"/>
              </a:ext>
            </a:extLst>
          </p:cNvPr>
          <p:cNvSpPr/>
          <p:nvPr/>
        </p:nvSpPr>
        <p:spPr>
          <a:xfrm>
            <a:off x="8351935" y="3023326"/>
            <a:ext cx="2700000" cy="1735640"/>
          </a:xfrm>
          <a:prstGeom prst="chevron">
            <a:avLst>
              <a:gd name="adj" fmla="val 20663"/>
            </a:avLst>
          </a:prstGeom>
          <a:solidFill>
            <a:srgbClr val="6600CC"/>
          </a:solidFill>
          <a:ln w="635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72000" rIns="72000" bIns="72000" rtlCol="0" anchor="ctr"/>
          <a:lstStyle/>
          <a:p>
            <a:pPr>
              <a:spcAft>
                <a:spcPts val="1800"/>
              </a:spcAft>
            </a:pPr>
            <a:r>
              <a:rPr lang="en-US" altLang="ko-KR" sz="2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Modeling</a:t>
            </a: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8D7098A1-04D5-482F-AE13-F7A1296E0820}"/>
              </a:ext>
            </a:extLst>
          </p:cNvPr>
          <p:cNvSpPr/>
          <p:nvPr/>
        </p:nvSpPr>
        <p:spPr>
          <a:xfrm>
            <a:off x="761701" y="3023326"/>
            <a:ext cx="2700000" cy="1735640"/>
          </a:xfrm>
          <a:prstGeom prst="chevron">
            <a:avLst>
              <a:gd name="adj" fmla="val 20663"/>
            </a:avLst>
          </a:prstGeom>
          <a:solidFill>
            <a:srgbClr val="C9A5ED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72000" rIns="72000" bIns="72000" rtlCol="0" anchor="ctr"/>
          <a:lstStyle/>
          <a:p>
            <a:pPr>
              <a:spcAft>
                <a:spcPts val="1200"/>
              </a:spcAft>
            </a:pPr>
            <a:r>
              <a:rPr lang="en-US" altLang="ko-KR" sz="25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Crawling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630BEE-2E9F-480A-8636-69ED0EA3EC20}"/>
              </a:ext>
            </a:extLst>
          </p:cNvPr>
          <p:cNvSpPr/>
          <p:nvPr/>
        </p:nvSpPr>
        <p:spPr>
          <a:xfrm>
            <a:off x="5853525" y="4897821"/>
            <a:ext cx="2333298" cy="8620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7150">
            <a:solidFill>
              <a:srgbClr val="C00000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 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9603F0B-4129-417D-B9A2-93EC1E376831}"/>
              </a:ext>
            </a:extLst>
          </p:cNvPr>
          <p:cNvSpPr/>
          <p:nvPr/>
        </p:nvSpPr>
        <p:spPr>
          <a:xfrm>
            <a:off x="8381386" y="4897821"/>
            <a:ext cx="2333298" cy="862088"/>
          </a:xfrm>
          <a:prstGeom prst="roundRect">
            <a:avLst/>
          </a:prstGeom>
          <a:solidFill>
            <a:srgbClr val="FFFF00">
              <a:alpha val="20000"/>
            </a:srgbClr>
          </a:solidFill>
          <a:ln w="57150">
            <a:solidFill>
              <a:srgbClr val="C00000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 패</a:t>
            </a:r>
          </a:p>
        </p:txBody>
      </p:sp>
    </p:spTree>
    <p:extLst>
      <p:ext uri="{BB962C8B-B14F-4D97-AF65-F5344CB8AC3E}">
        <p14:creationId xmlns:p14="http://schemas.microsoft.com/office/powerpoint/2010/main" val="3636820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5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0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29" presetID="14" presetClass="entr" presetSubtype="1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7" grpId="0" animBg="1"/>
          <p:bldP spid="18" grpId="0" animBg="1"/>
          <p:bldP spid="19" grpId="0" animBg="1"/>
          <p:bldP spid="7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5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0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29" presetID="14" presetClass="entr" presetSubtype="1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1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7" grpId="0" animBg="1"/>
          <p:bldP spid="18" grpId="0" animBg="1"/>
          <p:bldP spid="19" grpId="0" animBg="1"/>
          <p:bldP spid="7" grpId="0" animBg="1"/>
          <p:bldP spid="2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C26779-CF95-4C9A-AEB9-FFCF598873E1}"/>
              </a:ext>
            </a:extLst>
          </p:cNvPr>
          <p:cNvSpPr/>
          <p:nvPr/>
        </p:nvSpPr>
        <p:spPr>
          <a:xfrm>
            <a:off x="423540" y="1210079"/>
            <a:ext cx="4888306" cy="453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[ </a:t>
            </a:r>
            <a:r>
              <a:rPr lang="ko-KR" altLang="en-US" sz="14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주가</a:t>
            </a:r>
            <a:r>
              <a:rPr lang="en-US" altLang="ko-KR" sz="14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]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한국투자증권 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HTS 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45B60-35D3-40C0-9726-5A4A99983C46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준비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924FAF-2E19-43F8-870D-8F8BD675855B}"/>
              </a:ext>
            </a:extLst>
          </p:cNvPr>
          <p:cNvSpPr/>
          <p:nvPr/>
        </p:nvSpPr>
        <p:spPr>
          <a:xfrm>
            <a:off x="423540" y="1798340"/>
            <a:ext cx="4888314" cy="949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[ SNS ]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종목토론방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트위터 등 일반적인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주주의 비율이 높을 것으로 판단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07FCFE9-4DE2-4CFF-84DB-3AE6CA5A22F8}"/>
              </a:ext>
            </a:extLst>
          </p:cNvPr>
          <p:cNvCxnSpPr>
            <a:cxnSpLocks/>
          </p:cNvCxnSpPr>
          <p:nvPr/>
        </p:nvCxnSpPr>
        <p:spPr>
          <a:xfrm>
            <a:off x="5325523" y="1105076"/>
            <a:ext cx="0" cy="4909091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4BF2A1-2103-4F3C-9462-AEF675679C0D}"/>
              </a:ext>
            </a:extLst>
          </p:cNvPr>
          <p:cNvSpPr/>
          <p:nvPr/>
        </p:nvSpPr>
        <p:spPr>
          <a:xfrm>
            <a:off x="423540" y="2726839"/>
            <a:ext cx="4834229" cy="1983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[ </a:t>
            </a:r>
            <a:r>
              <a:rPr lang="ko-KR" altLang="en-US" sz="14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종목 </a:t>
            </a:r>
            <a:r>
              <a:rPr lang="en-US" altLang="ko-KR" sz="14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종목 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카카오 </a:t>
            </a:r>
            <a:endParaRPr lang="en-US" altLang="ko-KR" sz="1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선행연구자료에서 높은 예측 정확도를 보였던 회사 중 하나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5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[ </a:t>
            </a:r>
            <a:r>
              <a:rPr lang="ko-KR" altLang="en-US" sz="15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기간 </a:t>
            </a:r>
            <a:r>
              <a:rPr lang="en-US" altLang="ko-KR" sz="15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5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500" b="1" dirty="0">
                <a:solidFill>
                  <a:schemeClr val="bg1"/>
                </a:solidFill>
                <a:highlight>
                  <a:srgbClr val="808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500" b="1" dirty="0">
              <a:solidFill>
                <a:schemeClr val="bg1"/>
              </a:solidFill>
              <a:highlight>
                <a:srgbClr val="8080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전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1" strike="sngStrik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2021.09.06 ~ 2021.09.17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최근 기간으로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1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변경 후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2022.06.01~ 2022.06.30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5DDA0-031A-48C6-969E-5765B3EC21E7}"/>
              </a:ext>
            </a:extLst>
          </p:cNvPr>
          <p:cNvSpPr/>
          <p:nvPr/>
        </p:nvSpPr>
        <p:spPr>
          <a:xfrm>
            <a:off x="5537202" y="1306082"/>
            <a:ext cx="6214531" cy="4586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altLang="ko-KR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4D00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4D00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아쉬운 점 </a:t>
            </a:r>
            <a:r>
              <a:rPr lang="en-US" altLang="ko-KR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4D009A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en-US" altLang="ko-KR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1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과정</a:t>
            </a:r>
            <a:endParaRPr lang="en-US" altLang="ko-KR" sz="15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</a:t>
            </a:r>
            <a:r>
              <a:rPr lang="en-US" altLang="ko-KR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“</a:t>
            </a:r>
            <a:r>
              <a:rPr lang="ko-KR" altLang="en-US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왜</a:t>
            </a:r>
            <a:r>
              <a:rPr lang="en-US" altLang="ko-KR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”</a:t>
            </a:r>
            <a:r>
              <a:rPr lang="ko-KR" altLang="en-US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네이버 종목토론방을 선택했는가</a:t>
            </a:r>
            <a:r>
              <a:rPr lang="en-US" altLang="ko-KR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?</a:t>
            </a:r>
            <a:r>
              <a:rPr lang="ko-KR" altLang="en-US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12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주주 비율이 높을 것으로 예상되는 토론방은 네이버에만 존재하는 것이 아님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다음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daum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주식토론방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팍스넷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씽크풀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주식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관련 유튜브 댓글 등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1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위와 같이 여러가지 경우의 수가 존재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결과적으로는 가장 활성도가 높을 것으로 여겨지는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선택한 것은 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변함이 없었겠지만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금번 의사결정 과정에서는 네이버의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친숙함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기댄 것이라고 생각됨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3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è"/>
            </a:pPr>
            <a:r>
              <a:rPr lang="ko-KR" altLang="en-US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어떻게 하는 것이 좋았을까</a:t>
            </a:r>
            <a:r>
              <a:rPr lang="en-US" altLang="ko-KR" sz="13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?</a:t>
            </a:r>
            <a:endParaRPr lang="en-US" altLang="ko-KR" sz="1300" b="1" dirty="0">
              <a:solidFill>
                <a:schemeClr val="tx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1200"/>
              </a:spcAft>
            </a:pPr>
            <a:r>
              <a:rPr lang="ko-KR" altLang="en-US" sz="1300" b="1" dirty="0">
                <a:solidFill>
                  <a:schemeClr val="tx1"/>
                </a:solidFill>
                <a:highlight>
                  <a:srgbClr val="EEDD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방법 </a:t>
            </a:r>
            <a:r>
              <a:rPr lang="en-US" altLang="ko-KR" sz="1300" b="1" dirty="0">
                <a:solidFill>
                  <a:schemeClr val="tx1"/>
                </a:solidFill>
                <a:highlight>
                  <a:srgbClr val="EEDD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1.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네이버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다음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팍스넷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씽크풀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등 모든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SNS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댓글 수집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ko-KR" altLang="en-US" sz="1300" b="1" dirty="0">
                <a:solidFill>
                  <a:schemeClr val="tx1"/>
                </a:solidFill>
                <a:highlight>
                  <a:srgbClr val="C993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방법 </a:t>
            </a:r>
            <a:r>
              <a:rPr lang="en-US" altLang="ko-KR" sz="1300" b="1" dirty="0">
                <a:solidFill>
                  <a:schemeClr val="tx1"/>
                </a:solidFill>
                <a:highlight>
                  <a:srgbClr val="C993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2.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부득이하게 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개만 선택할 경우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객관적인 판단을 할 수 있도록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Data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수집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검토하여 최종 선택에 활용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현재의 경우 효과적인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data =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댓글 등록 건수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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매체별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신규 등록 건수 비교하여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일 평균 등록건수가 가장 많은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SNS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818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75C2AB3E-D88F-413A-9FF5-DB32A61F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10" y="1104728"/>
            <a:ext cx="8069504" cy="246414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45B60-35D3-40C0-9726-5A4A99983C46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</a:t>
            </a:r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BFBC9B-1AFD-45C0-802F-91FDC15B77B7}"/>
              </a:ext>
            </a:extLst>
          </p:cNvPr>
          <p:cNvGrpSpPr/>
          <p:nvPr/>
        </p:nvGrpSpPr>
        <p:grpSpPr>
          <a:xfrm>
            <a:off x="710516" y="4024241"/>
            <a:ext cx="4609918" cy="2468714"/>
            <a:chOff x="710516" y="4024241"/>
            <a:chExt cx="4609918" cy="246871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48A576D-342B-4A2F-AE62-73BABB6A2BE7}"/>
                </a:ext>
              </a:extLst>
            </p:cNvPr>
            <p:cNvSpPr/>
            <p:nvPr/>
          </p:nvSpPr>
          <p:spPr>
            <a:xfrm>
              <a:off x="710516" y="4024241"/>
              <a:ext cx="4567386" cy="472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[ 60</a:t>
              </a:r>
              <a:r>
                <a:rPr lang="ko-KR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분 단위 종가 </a:t>
              </a:r>
              <a:r>
                <a:rPr lang="en-US" altLang="ko-KR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] </a:t>
              </a:r>
              <a:r>
                <a:rPr lang="ko-KR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의 날짜 데이터 형태 수정</a:t>
              </a:r>
              <a:endPara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2D0388C-5F1F-478F-BC5D-84C7326D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048" y="4371267"/>
              <a:ext cx="4567386" cy="2121688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BEB4C5C-C309-49FD-AC1B-225C82E67594}"/>
              </a:ext>
            </a:extLst>
          </p:cNvPr>
          <p:cNvCxnSpPr>
            <a:cxnSpLocks/>
          </p:cNvCxnSpPr>
          <p:nvPr/>
        </p:nvCxnSpPr>
        <p:spPr>
          <a:xfrm>
            <a:off x="0" y="3838560"/>
            <a:ext cx="12192000" cy="0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971706A-F9B0-45C7-9CD7-D9F8E5AF557E}"/>
              </a:ext>
            </a:extLst>
          </p:cNvPr>
          <p:cNvGrpSpPr/>
          <p:nvPr/>
        </p:nvGrpSpPr>
        <p:grpSpPr>
          <a:xfrm>
            <a:off x="5694463" y="4001924"/>
            <a:ext cx="5655429" cy="2491030"/>
            <a:chOff x="5694463" y="4001924"/>
            <a:chExt cx="5655429" cy="249103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E48E8D-00B3-4499-A76B-CCB1AE1713FB}"/>
                </a:ext>
              </a:extLst>
            </p:cNvPr>
            <p:cNvSpPr/>
            <p:nvPr/>
          </p:nvSpPr>
          <p:spPr>
            <a:xfrm>
              <a:off x="5694463" y="4001924"/>
              <a:ext cx="4224826" cy="505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[ </a:t>
              </a:r>
              <a:r>
                <a:rPr lang="ko-KR" altLang="en-US" sz="13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날짜별</a:t>
              </a:r>
              <a:r>
                <a:rPr lang="ko-KR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 종가 </a:t>
              </a:r>
              <a:r>
                <a:rPr lang="en-US" altLang="ko-KR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] </a:t>
              </a:r>
              <a:r>
                <a:rPr lang="ko-KR" alt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의 날짜 데이터 형태 수정</a:t>
              </a:r>
              <a:endPara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0B183EF-A797-445B-A19C-DB49AB6873A8}"/>
                </a:ext>
              </a:extLst>
            </p:cNvPr>
            <p:cNvGrpSpPr/>
            <p:nvPr/>
          </p:nvGrpSpPr>
          <p:grpSpPr>
            <a:xfrm>
              <a:off x="5772733" y="4371266"/>
              <a:ext cx="5577159" cy="2121688"/>
              <a:chOff x="6096000" y="4190505"/>
              <a:chExt cx="5577159" cy="2121688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AFB8A46-7163-4881-9FBD-550A944F6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190505"/>
                <a:ext cx="2793419" cy="212168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765A1F3-99F7-4FE1-8293-06163051C6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1345"/>
              <a:stretch/>
            </p:blipFill>
            <p:spPr>
              <a:xfrm>
                <a:off x="8968492" y="4190505"/>
                <a:ext cx="2704667" cy="1533212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0DBAA60F-6634-401D-8B53-B730E169A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979" y="1088400"/>
            <a:ext cx="2225233" cy="24911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670F7B7-12C8-4746-A9D0-BF360EB7451F}"/>
              </a:ext>
            </a:extLst>
          </p:cNvPr>
          <p:cNvGrpSpPr/>
          <p:nvPr/>
        </p:nvGrpSpPr>
        <p:grpSpPr>
          <a:xfrm>
            <a:off x="1129927" y="1086623"/>
            <a:ext cx="7462202" cy="2470223"/>
            <a:chOff x="1012964" y="1033458"/>
            <a:chExt cx="7462202" cy="247022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5A4FAE-927C-494E-8A0B-92D477A0A0B3}"/>
                </a:ext>
              </a:extLst>
            </p:cNvPr>
            <p:cNvSpPr/>
            <p:nvPr/>
          </p:nvSpPr>
          <p:spPr>
            <a:xfrm>
              <a:off x="1012964" y="1040175"/>
              <a:ext cx="1266516" cy="246350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1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746461-6ECA-407F-807E-6836AE5D954E}"/>
                </a:ext>
              </a:extLst>
            </p:cNvPr>
            <p:cNvSpPr/>
            <p:nvPr/>
          </p:nvSpPr>
          <p:spPr>
            <a:xfrm>
              <a:off x="2834357" y="1033458"/>
              <a:ext cx="5640809" cy="246350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1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A4E900-DBDD-441C-AF4C-3AF4A254B041}"/>
              </a:ext>
            </a:extLst>
          </p:cNvPr>
          <p:cNvGrpSpPr/>
          <p:nvPr/>
        </p:nvGrpSpPr>
        <p:grpSpPr>
          <a:xfrm>
            <a:off x="363995" y="1086805"/>
            <a:ext cx="2614701" cy="2470041"/>
            <a:chOff x="247032" y="1033640"/>
            <a:chExt cx="2614701" cy="247004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644D79B-58D4-4EFA-86C2-B07767E699A6}"/>
                </a:ext>
              </a:extLst>
            </p:cNvPr>
            <p:cNvSpPr/>
            <p:nvPr/>
          </p:nvSpPr>
          <p:spPr>
            <a:xfrm>
              <a:off x="247032" y="1033640"/>
              <a:ext cx="726633" cy="247004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5940F5D-4B0E-4C83-B1B0-3917163FA2A4}"/>
                </a:ext>
              </a:extLst>
            </p:cNvPr>
            <p:cNvSpPr/>
            <p:nvPr/>
          </p:nvSpPr>
          <p:spPr>
            <a:xfrm>
              <a:off x="2286000" y="1033640"/>
              <a:ext cx="575733" cy="247004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371664A-863A-4332-85FD-32818FEA5647}"/>
              </a:ext>
            </a:extLst>
          </p:cNvPr>
          <p:cNvSpPr/>
          <p:nvPr/>
        </p:nvSpPr>
        <p:spPr>
          <a:xfrm>
            <a:off x="3641420" y="1541725"/>
            <a:ext cx="5419752" cy="1688800"/>
          </a:xfrm>
          <a:prstGeom prst="rightArrow">
            <a:avLst>
              <a:gd name="adj1" fmla="val 65110"/>
              <a:gd name="adj2" fmla="val 92904"/>
            </a:avLst>
          </a:prstGeom>
          <a:solidFill>
            <a:srgbClr val="4D0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원본데이터 수정</a:t>
            </a:r>
          </a:p>
        </p:txBody>
      </p:sp>
    </p:spTree>
    <p:extLst>
      <p:ext uri="{BB962C8B-B14F-4D97-AF65-F5344CB8AC3E}">
        <p14:creationId xmlns:p14="http://schemas.microsoft.com/office/powerpoint/2010/main" val="2551594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8"/>
            </p:par>
            <p:par>
              <p:cTn id="29"/>
            </p:par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8EA60D8-2E89-4D13-A4B7-DECE76470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69476"/>
              </p:ext>
            </p:extLst>
          </p:nvPr>
        </p:nvGraphicFramePr>
        <p:xfrm>
          <a:off x="771525" y="2562226"/>
          <a:ext cx="10415555" cy="3088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3515">
                  <a:extLst>
                    <a:ext uri="{9D8B030D-6E8A-4147-A177-3AD203B41FA5}">
                      <a16:colId xmlns:a16="http://schemas.microsoft.com/office/drawing/2014/main" val="328799603"/>
                    </a:ext>
                  </a:extLst>
                </a:gridCol>
                <a:gridCol w="5300155">
                  <a:extLst>
                    <a:ext uri="{9D8B030D-6E8A-4147-A177-3AD203B41FA5}">
                      <a16:colId xmlns:a16="http://schemas.microsoft.com/office/drawing/2014/main" val="2142141841"/>
                    </a:ext>
                  </a:extLst>
                </a:gridCol>
                <a:gridCol w="2761885">
                  <a:extLst>
                    <a:ext uri="{9D8B030D-6E8A-4147-A177-3AD203B41FA5}">
                      <a16:colId xmlns:a16="http://schemas.microsoft.com/office/drawing/2014/main" val="2483802546"/>
                    </a:ext>
                  </a:extLst>
                </a:gridCol>
              </a:tblGrid>
              <a:tr h="59268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6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대표적인 소프트웨어</a:t>
                      </a:r>
                    </a:p>
                  </a:txBody>
                  <a:tcPr marL="72000" marR="7180" marT="7180" marB="72000" anchor="b"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/>
                </a:tc>
                <a:extLst>
                  <a:ext uri="{0D108BD9-81ED-4DB2-BD59-A6C34878D82A}">
                    <a16:rowId xmlns:a16="http://schemas.microsoft.com/office/drawing/2014/main" val="2247625723"/>
                  </a:ext>
                </a:extLst>
              </a:tr>
              <a:tr h="3719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</a:t>
                      </a: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5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한계점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205240"/>
                  </a:ext>
                </a:extLst>
              </a:tr>
              <a:tr h="110296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Beautifulsoup4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spcAft>
                          <a:spcPts val="300"/>
                        </a:spcAft>
                        <a:buFontTx/>
                        <a:buNone/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Html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분석 가능한 형태로 가공할 수 있는 라이브러리 중 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rtl="0" fontAlgn="ctr">
                        <a:spcAft>
                          <a:spcPts val="800"/>
                        </a:spcAft>
                        <a:buFontTx/>
                        <a:buNone/>
                      </a:pP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가장 유명하고 많이 사용되는 외부 라이브러리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rtl="0" fontAlgn="ctr"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속도가 빠름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정적 페이지만 가능 </a:t>
                      </a: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680480"/>
                  </a:ext>
                </a:extLst>
              </a:tr>
              <a:tr h="102120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Selenium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180" marT="718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FF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Chrome-driver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이용해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Chrome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제어하기 위해 사용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rtl="0" fontAlgn="ctr"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동적 페이지를 불러올 때 유용</a:t>
                      </a: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FF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spcAft>
                          <a:spcPts val="600"/>
                        </a:spcAft>
                        <a:buFontTx/>
                        <a:buNone/>
                      </a:pP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 느림</a:t>
                      </a:r>
                    </a:p>
                  </a:txBody>
                  <a:tcPr marL="72000" marR="7180" marT="718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FF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71074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45B60-35D3-40C0-9726-5A4A99983C46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</a:t>
            </a:r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Crawling </a:t>
            </a:r>
            <a:r>
              <a:rPr lang="en-US" altLang="ko-KR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( 1 / 2 )</a:t>
            </a:r>
            <a:endParaRPr lang="ko-KR" altLang="en-US" sz="20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C26779-CF95-4C9A-AEB9-FFCF598873E1}"/>
              </a:ext>
            </a:extLst>
          </p:cNvPr>
          <p:cNvSpPr/>
          <p:nvPr/>
        </p:nvSpPr>
        <p:spPr>
          <a:xfrm>
            <a:off x="590550" y="1043755"/>
            <a:ext cx="5867401" cy="1495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Crawling? 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= Scraping 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페이지에서 필요로 하는 데이터를 추출해내는 기법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Crawler : crawling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목적으로 작성된 프로그램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F869B9B-D6A1-4DCC-9F4D-8F110187CE4B}"/>
              </a:ext>
            </a:extLst>
          </p:cNvPr>
          <p:cNvSpPr/>
          <p:nvPr/>
        </p:nvSpPr>
        <p:spPr>
          <a:xfrm>
            <a:off x="6696075" y="1485904"/>
            <a:ext cx="4381500" cy="1367735"/>
          </a:xfrm>
          <a:prstGeom prst="wedgeRoundRectCallout">
            <a:avLst>
              <a:gd name="adj1" fmla="val -33526"/>
              <a:gd name="adj2" fmla="val 66556"/>
              <a:gd name="adj3" fmla="val 16667"/>
            </a:avLst>
          </a:prstGeom>
          <a:solidFill>
            <a:schemeClr val="bg1"/>
          </a:solidFill>
          <a:ln w="19050">
            <a:solidFill>
              <a:srgbClr val="66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D009A"/>
                </a:solidFill>
                <a:latin typeface="+mj-lt"/>
              </a:rPr>
              <a:t>Selenium </a:t>
            </a:r>
            <a:r>
              <a:rPr lang="ko-KR" altLang="en-US" sz="1400" b="1" dirty="0">
                <a:solidFill>
                  <a:srgbClr val="4D009A"/>
                </a:solidFill>
                <a:latin typeface="+mj-lt"/>
              </a:rPr>
              <a:t>으로</a:t>
            </a:r>
            <a:r>
              <a:rPr lang="en-US" altLang="ko-KR" sz="1400" b="1" dirty="0">
                <a:solidFill>
                  <a:srgbClr val="4D009A"/>
                </a:solidFill>
                <a:latin typeface="+mj-lt"/>
              </a:rPr>
              <a:t> </a:t>
            </a:r>
            <a:r>
              <a:rPr lang="ko-KR" altLang="en-US" sz="1400" b="1" dirty="0">
                <a:solidFill>
                  <a:srgbClr val="4D009A"/>
                </a:solidFill>
                <a:latin typeface="+mj-lt"/>
              </a:rPr>
              <a:t>전체 </a:t>
            </a:r>
            <a:r>
              <a:rPr lang="en-US" altLang="ko-KR" sz="1400" b="1" dirty="0">
                <a:solidFill>
                  <a:srgbClr val="4D009A"/>
                </a:solidFill>
                <a:latin typeface="+mj-lt"/>
              </a:rPr>
              <a:t>html</a:t>
            </a:r>
            <a:r>
              <a:rPr lang="ko-KR" altLang="en-US" sz="1400" b="1" dirty="0">
                <a:solidFill>
                  <a:srgbClr val="4D009A"/>
                </a:solidFill>
                <a:latin typeface="+mj-lt"/>
              </a:rPr>
              <a:t>만</a:t>
            </a:r>
            <a:r>
              <a:rPr lang="en-US" altLang="ko-KR" sz="1400" b="1" dirty="0">
                <a:solidFill>
                  <a:srgbClr val="4D009A"/>
                </a:solidFill>
                <a:latin typeface="+mj-lt"/>
              </a:rPr>
              <a:t> </a:t>
            </a:r>
            <a:r>
              <a:rPr lang="ko-KR" altLang="en-US" sz="1400" b="1" dirty="0">
                <a:solidFill>
                  <a:srgbClr val="4D009A"/>
                </a:solidFill>
                <a:latin typeface="+mj-lt"/>
              </a:rPr>
              <a:t>받아오게</a:t>
            </a:r>
            <a:r>
              <a:rPr lang="en-US" altLang="ko-KR" sz="1400" b="1" dirty="0">
                <a:solidFill>
                  <a:srgbClr val="4D009A"/>
                </a:solidFill>
                <a:latin typeface="+mj-lt"/>
              </a:rPr>
              <a:t> </a:t>
            </a:r>
            <a:r>
              <a:rPr lang="ko-KR" altLang="en-US" sz="1400" b="1" dirty="0">
                <a:solidFill>
                  <a:srgbClr val="4D009A"/>
                </a:solidFill>
                <a:latin typeface="+mj-lt"/>
              </a:rPr>
              <a:t>하고</a:t>
            </a:r>
            <a:r>
              <a:rPr lang="en-US" altLang="ko-KR" sz="1400" b="1" dirty="0">
                <a:solidFill>
                  <a:srgbClr val="4D009A"/>
                </a:solidFill>
                <a:latin typeface="+mj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4D009A"/>
                </a:solidFill>
                <a:latin typeface="+mj-lt"/>
              </a:rPr>
              <a:t>실제 파싱은 </a:t>
            </a:r>
            <a:r>
              <a:rPr lang="en-US" altLang="ko-KR" sz="1400" b="1" dirty="0">
                <a:solidFill>
                  <a:srgbClr val="4D009A"/>
                </a:solidFill>
                <a:latin typeface="+mj-lt"/>
              </a:rPr>
              <a:t>bs4 </a:t>
            </a:r>
            <a:r>
              <a:rPr lang="ko-KR" altLang="en-US" sz="1400" b="1" dirty="0">
                <a:solidFill>
                  <a:srgbClr val="4D009A"/>
                </a:solidFill>
                <a:latin typeface="+mj-lt"/>
              </a:rPr>
              <a:t>가</a:t>
            </a:r>
            <a:r>
              <a:rPr lang="en-US" altLang="ko-KR" sz="1400" b="1" dirty="0">
                <a:solidFill>
                  <a:srgbClr val="4D009A"/>
                </a:solidFill>
                <a:latin typeface="+mj-lt"/>
              </a:rPr>
              <a:t> </a:t>
            </a:r>
            <a:r>
              <a:rPr lang="ko-KR" altLang="en-US" sz="1400" b="1" dirty="0">
                <a:solidFill>
                  <a:srgbClr val="4D009A"/>
                </a:solidFill>
                <a:latin typeface="+mj-lt"/>
              </a:rPr>
              <a:t>맡게 하면 속도 향상이 있다고 한다</a:t>
            </a:r>
            <a:r>
              <a:rPr lang="en-US" altLang="ko-KR" sz="1400" b="1" dirty="0">
                <a:solidFill>
                  <a:srgbClr val="4D009A"/>
                </a:solidFill>
                <a:latin typeface="+mj-lt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31DDBD-1B01-4B00-922A-E2049D32A949}"/>
              </a:ext>
            </a:extLst>
          </p:cNvPr>
          <p:cNvSpPr/>
          <p:nvPr/>
        </p:nvSpPr>
        <p:spPr>
          <a:xfrm>
            <a:off x="813842" y="5651030"/>
            <a:ext cx="7924798" cy="416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파싱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(Parsing) :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html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의 어떤 문자열 데이터 속에서 필요한 데이터를 분석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추출하는 방식을 일컫는 용어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888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D06CFC0-FEF4-42D5-9C98-E209076292B8}"/>
              </a:ext>
            </a:extLst>
          </p:cNvPr>
          <p:cNvSpPr/>
          <p:nvPr/>
        </p:nvSpPr>
        <p:spPr>
          <a:xfrm>
            <a:off x="289367" y="1064371"/>
            <a:ext cx="7437903" cy="265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j-lt"/>
              </a:rPr>
              <a:t># Selenium 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</a:rPr>
              <a:t>설치 </a:t>
            </a:r>
            <a:r>
              <a:rPr lang="en-US" altLang="ko-KR" sz="1100" b="1" dirty="0">
                <a:solidFill>
                  <a:schemeClr val="bg1"/>
                </a:solidFill>
                <a:latin typeface="+mj-lt"/>
              </a:rPr>
              <a:t>: pip install selenium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GRIT!   </a:t>
              </a:r>
              <a:endParaRPr lang="ko-KR" altLang="en-US" sz="1700" i="1" dirty="0">
                <a:solidFill>
                  <a:srgbClr val="FFC000"/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45B60-35D3-40C0-9726-5A4A99983C46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수집 </a:t>
            </a:r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Crawling </a:t>
            </a:r>
            <a:r>
              <a:rPr lang="en-US" altLang="ko-KR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( 2 / 2 )</a:t>
            </a:r>
            <a:endParaRPr lang="ko-KR" altLang="en-US" sz="20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B2A7259-AE85-47E8-925C-821404BD5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819" y="1887886"/>
            <a:ext cx="3780000" cy="346658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E6677FE-05CE-45AE-B0F0-8B24EACD873A}"/>
              </a:ext>
            </a:extLst>
          </p:cNvPr>
          <p:cNvGrpSpPr/>
          <p:nvPr/>
        </p:nvGrpSpPr>
        <p:grpSpPr>
          <a:xfrm>
            <a:off x="299949" y="1416562"/>
            <a:ext cx="7418142" cy="3937907"/>
            <a:chOff x="158564" y="2303244"/>
            <a:chExt cx="7418142" cy="393790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A9567BD-3C36-45FC-8967-60136D761FB7}"/>
                </a:ext>
              </a:extLst>
            </p:cNvPr>
            <p:cNvSpPr/>
            <p:nvPr/>
          </p:nvSpPr>
          <p:spPr>
            <a:xfrm>
              <a:off x="158564" y="2312481"/>
              <a:ext cx="7418142" cy="3928670"/>
            </a:xfrm>
            <a:prstGeom prst="rect">
              <a:avLst/>
            </a:prstGeom>
            <a:solidFill>
              <a:srgbClr val="001C40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B7FFD9B-229C-44CB-B7BD-E662C5154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162" y="2346886"/>
              <a:ext cx="3780000" cy="277231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C104D18-0685-4491-BB83-A8E34C9B0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71" t="6186" r="1299" b="2874"/>
            <a:stretch/>
          </p:blipFill>
          <p:spPr>
            <a:xfrm>
              <a:off x="3930562" y="2334172"/>
              <a:ext cx="3622363" cy="3879273"/>
            </a:xfrm>
            <a:prstGeom prst="rect">
              <a:avLst/>
            </a:prstGeom>
            <a:ln w="3175">
              <a:noFill/>
            </a:ln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49162D3-CC42-44C2-9865-9173C1E7D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2784" y="2303244"/>
              <a:ext cx="58" cy="392867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kakao_crawling">
            <a:hlinkClick r:id="" action="ppaction://media"/>
            <a:extLst>
              <a:ext uri="{FF2B5EF4-FFF2-40B4-BE49-F238E27FC236}">
                <a16:creationId xmlns:a16="http://schemas.microsoft.com/office/drawing/2014/main" id="{A7D9904B-F217-475B-A9D0-245141B29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7903" y="1197199"/>
            <a:ext cx="7394361" cy="49716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E59508-6C6E-40B7-87E8-235A1E23F9C4}"/>
              </a:ext>
            </a:extLst>
          </p:cNvPr>
          <p:cNvSpPr/>
          <p:nvPr/>
        </p:nvSpPr>
        <p:spPr>
          <a:xfrm>
            <a:off x="7922575" y="1064371"/>
            <a:ext cx="3798487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j-lt"/>
              </a:rPr>
              <a:t># data frame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</a:rPr>
              <a:t> 에 담기</a:t>
            </a:r>
            <a:endParaRPr lang="en-US" altLang="ko-KR" sz="11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latin typeface="+mj-lt"/>
              </a:rPr>
              <a:t># csv </a:t>
            </a:r>
            <a:r>
              <a:rPr lang="ko-KR" altLang="en-US" sz="1100" b="1" dirty="0">
                <a:solidFill>
                  <a:schemeClr val="bg1"/>
                </a:solidFill>
                <a:latin typeface="+mj-lt"/>
              </a:rPr>
              <a:t>파일로 저장</a:t>
            </a:r>
            <a:endParaRPr lang="en-US" altLang="ko-KR" sz="11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714C239-CE97-4D17-A98F-50110A06C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819" y="5421040"/>
            <a:ext cx="3780000" cy="72000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5030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3"/>
            </p:par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9881CD-96E2-46CD-9400-BB0C4A53494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6" y="1477107"/>
            <a:ext cx="3780000" cy="51554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DB05E7-9DD7-4CBA-A016-4F98F747430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94" y="1477107"/>
            <a:ext cx="3780000" cy="51554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CD2097-2313-47A2-99EA-F2654834D16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73332" y="1477107"/>
            <a:ext cx="3780000" cy="515544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53952B8-C789-4A34-BA14-5AD0F06CBD7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A84885B-059F-44CC-833F-BFADCE8078B6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1F38EA-B155-41B6-A91C-024A55D797AA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GRIT…?   </a:t>
              </a:r>
              <a:endParaRPr lang="ko-KR" altLang="en-US" sz="1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C405CA-B824-45FC-8CFA-0F6C1B80C945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NLP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Natural Language Processing, </a:t>
            </a:r>
            <a:r>
              <a:rPr lang="ko-KR" altLang="en-US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자연어 처리 </a:t>
            </a:r>
            <a:r>
              <a:rPr lang="en-US" altLang="ko-KR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850684-809B-4F70-BEBC-DFC09F133498}"/>
              </a:ext>
            </a:extLst>
          </p:cNvPr>
          <p:cNvSpPr/>
          <p:nvPr/>
        </p:nvSpPr>
        <p:spPr>
          <a:xfrm>
            <a:off x="250852" y="1053923"/>
            <a:ext cx="11461375" cy="431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HY헤드라인M" panose="02030600000101010101" pitchFamily="18" charset="-127"/>
              </a:rPr>
              <a:t>자연어는 너무 어렵다</a:t>
            </a:r>
            <a:r>
              <a:rPr lang="en-US" altLang="ko-KR" sz="2000" b="1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HY헤드라인M" panose="02030600000101010101" pitchFamily="18" charset="-127"/>
              </a:rPr>
              <a:t>…...!!!</a:t>
            </a:r>
          </a:p>
        </p:txBody>
      </p:sp>
    </p:spTree>
    <p:extLst>
      <p:ext uri="{BB962C8B-B14F-4D97-AF65-F5344CB8AC3E}">
        <p14:creationId xmlns:p14="http://schemas.microsoft.com/office/powerpoint/2010/main" val="3464432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501"/>
                                </p:stCondLst>
                                <p:childTnLst>
                                  <p:par>
                                    <p:cTn id="8" presetID="2" presetClass="entr" presetSubtype="4" fill="hold" nodeType="after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4501"/>
                                </p:stCondLst>
                                <p:childTnLst>
                                  <p:par>
                                    <p:cTn id="13" presetID="2" presetClass="entr" presetSubtype="4" fill="hold" nodeType="after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6501"/>
                                </p:stCondLst>
                                <p:childTnLst>
                                  <p:par>
                                    <p:cTn id="18" presetID="2" presetClass="entr" presetSubtype="4" fill="hold" nodeType="after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501"/>
                                </p:stCondLst>
                                <p:childTnLst>
                                  <p:par>
                                    <p:cTn id="8" presetID="2" presetClass="entr" presetSubtype="4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4501"/>
                                </p:stCondLst>
                                <p:childTnLst>
                                  <p:par>
                                    <p:cTn id="13" presetID="2" presetClass="entr" presetSubtype="4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6501"/>
                                </p:stCondLst>
                                <p:childTnLst>
                                  <p:par>
                                    <p:cTn id="18" presetID="2" presetClass="entr" presetSubtype="4" fill="hold" nodeType="after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5C405CA-B824-45FC-8CFA-0F6C1B80C945}"/>
              </a:ext>
            </a:extLst>
          </p:cNvPr>
          <p:cNvSpPr/>
          <p:nvPr/>
        </p:nvSpPr>
        <p:spPr>
          <a:xfrm>
            <a:off x="289367" y="304797"/>
            <a:ext cx="10674198" cy="59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en-US" altLang="ko-KR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NLP</a:t>
            </a:r>
            <a:r>
              <a:rPr lang="ko-KR" altLang="en-US" sz="30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Natural Language Processing, </a:t>
            </a:r>
            <a:r>
              <a:rPr lang="ko-KR" altLang="en-US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자연어 처리 </a:t>
            </a:r>
            <a:r>
              <a:rPr lang="en-US" altLang="ko-KR" sz="20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74964B-1A85-4057-81F2-EB12F42C3C83}"/>
              </a:ext>
            </a:extLst>
          </p:cNvPr>
          <p:cNvSpPr/>
          <p:nvPr/>
        </p:nvSpPr>
        <p:spPr>
          <a:xfrm>
            <a:off x="310634" y="1121501"/>
            <a:ext cx="6441042" cy="141832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500" b="1" dirty="0">
                <a:solidFill>
                  <a:schemeClr val="bg1"/>
                </a:solidFill>
                <a:highlight>
                  <a:srgbClr val="C993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자연어</a:t>
            </a:r>
            <a:r>
              <a:rPr lang="en-US" altLang="ko-KR" sz="1500" b="1" dirty="0">
                <a:solidFill>
                  <a:schemeClr val="bg1"/>
                </a:solidFill>
                <a:highlight>
                  <a:srgbClr val="C993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?        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5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우리가 일상생활에서 사용하는 언어</a:t>
            </a:r>
            <a:endParaRPr lang="en-US" altLang="ko-KR" sz="135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500" b="1" dirty="0">
                <a:solidFill>
                  <a:schemeClr val="bg1"/>
                </a:solidFill>
                <a:highlight>
                  <a:srgbClr val="8811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자연어 처리</a:t>
            </a:r>
            <a:r>
              <a:rPr lang="en-US" altLang="ko-KR" sz="1500" b="1" dirty="0">
                <a:solidFill>
                  <a:schemeClr val="bg1"/>
                </a:solidFill>
                <a:highlight>
                  <a:srgbClr val="8811FF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? 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5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자연어의 의미를 분석하여 컴퓨터가 인식할 수 있도록 하는 일</a:t>
            </a:r>
            <a:endParaRPr lang="en-US" altLang="ko-KR" sz="135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1500" b="1" dirty="0">
                <a:solidFill>
                  <a:schemeClr val="bg1"/>
                </a:solidFill>
                <a:highlight>
                  <a:srgbClr val="4D009A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감성 분석</a:t>
            </a:r>
            <a:r>
              <a:rPr lang="en-US" altLang="ko-KR" sz="1500" b="1" dirty="0">
                <a:solidFill>
                  <a:schemeClr val="bg1"/>
                </a:solidFill>
                <a:highlight>
                  <a:srgbClr val="4D009A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?    </a:t>
            </a:r>
            <a:r>
              <a:rPr lang="en-US" altLang="ko-KR" sz="1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5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텍스트의 의견이나 감성</a:t>
            </a:r>
            <a:r>
              <a:rPr lang="en-US" altLang="ko-KR" sz="135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35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평가</a:t>
            </a:r>
            <a:r>
              <a:rPr lang="en-US" altLang="ko-KR" sz="135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35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태도 등의 정보를 분석하는 과정</a:t>
            </a:r>
            <a:endParaRPr lang="en-US" altLang="ko-KR" sz="135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81FC7ED-5141-42F5-A79F-AD7BEEB88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403136"/>
              </p:ext>
            </p:extLst>
          </p:nvPr>
        </p:nvGraphicFramePr>
        <p:xfrm>
          <a:off x="393405" y="3873260"/>
          <a:ext cx="11089759" cy="2702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722">
                  <a:extLst>
                    <a:ext uri="{9D8B030D-6E8A-4147-A177-3AD203B41FA5}">
                      <a16:colId xmlns:a16="http://schemas.microsoft.com/office/drawing/2014/main" val="2575050064"/>
                    </a:ext>
                  </a:extLst>
                </a:gridCol>
                <a:gridCol w="5704305">
                  <a:extLst>
                    <a:ext uri="{9D8B030D-6E8A-4147-A177-3AD203B41FA5}">
                      <a16:colId xmlns:a16="http://schemas.microsoft.com/office/drawing/2014/main" val="3458010138"/>
                    </a:ext>
                  </a:extLst>
                </a:gridCol>
                <a:gridCol w="3458732">
                  <a:extLst>
                    <a:ext uri="{9D8B030D-6E8A-4147-A177-3AD203B41FA5}">
                      <a16:colId xmlns:a16="http://schemas.microsoft.com/office/drawing/2014/main" val="1225650588"/>
                    </a:ext>
                  </a:extLst>
                </a:gridCol>
              </a:tblGrid>
              <a:tr h="46274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4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자연어처리 관련 용어 정리</a:t>
                      </a:r>
                    </a:p>
                  </a:txBody>
                  <a:tcPr anchor="b"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693900"/>
                  </a:ext>
                </a:extLst>
              </a:tr>
              <a:tr h="548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Corpus (</a:t>
                      </a:r>
                      <a:r>
                        <a:rPr lang="ko-KR" altLang="en-US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말뭉치</a:t>
                      </a:r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자연어 처리 연구 등을 염두에 두고 수집한 텍스트 데이터</a:t>
                      </a:r>
                      <a:endParaRPr lang="en-US" altLang="ko-KR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사전적 의미 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언어 정보 처리를 위한 필수적 기본 자료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 처리 필요</a:t>
                      </a:r>
                      <a:endParaRPr lang="en-US" altLang="ko-KR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19444"/>
                  </a:ext>
                </a:extLst>
              </a:tr>
              <a:tr h="548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Stop-word (</a:t>
                      </a:r>
                      <a:r>
                        <a:rPr lang="ko-KR" altLang="en-US" sz="13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불용어</a:t>
                      </a:r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문장에 자주 등장하지만 분석에 큰 도움이 되지 않는 단어들</a:t>
                      </a:r>
                      <a:endParaRPr lang="en-US" altLang="ko-KR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주로 조사</a:t>
                      </a:r>
                      <a:r>
                        <a:rPr lang="en-US" altLang="ko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접미사 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패키지 존재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개발자가 직접 정의한 단어 등</a:t>
                      </a:r>
                      <a:endParaRPr lang="en-US" altLang="ko-KR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925509"/>
                  </a:ext>
                </a:extLst>
              </a:tr>
              <a:tr h="548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Tokenization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생성한 말뭉치를 </a:t>
                      </a:r>
                      <a:r>
                        <a:rPr lang="en-US" altLang="ko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token </a:t>
                      </a: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이라고 불리는 단위로 나누는 작업</a:t>
                      </a:r>
                      <a:endParaRPr lang="en-US" altLang="ko-KR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3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문장을 쪼개는 작업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단어</a:t>
                      </a:r>
                      <a:r>
                        <a:rPr lang="en-US" altLang="ko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형태소 단위</a:t>
                      </a:r>
                      <a:r>
                        <a:rPr lang="en-US" altLang="ko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 </a:t>
                      </a: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287091"/>
                  </a:ext>
                </a:extLst>
              </a:tr>
              <a:tr h="5485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Embedding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각각의 </a:t>
                      </a:r>
                      <a:r>
                        <a:rPr lang="en-US" altLang="ko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token </a:t>
                      </a:r>
                      <a:r>
                        <a:rPr lang="ko-KR" altLang="en-US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벡터로 변환하는 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endParaRPr lang="ko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503479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96C3F8-2DFB-4169-B897-80A4B80C89EF}"/>
              </a:ext>
            </a:extLst>
          </p:cNvPr>
          <p:cNvSpPr/>
          <p:nvPr/>
        </p:nvSpPr>
        <p:spPr>
          <a:xfrm>
            <a:off x="6836732" y="1111020"/>
            <a:ext cx="4827181" cy="231798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단계</a:t>
            </a: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</a:t>
            </a:r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Preprocessing</a:t>
            </a:r>
            <a:endParaRPr lang="en-US" altLang="ko-KR" sz="135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단계</a:t>
            </a: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</a:t>
            </a:r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Tokenization</a:t>
            </a: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단계</a:t>
            </a: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</a:t>
            </a:r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Embedding</a:t>
            </a:r>
          </a:p>
          <a:p>
            <a:pPr>
              <a:lnSpc>
                <a:spcPct val="150000"/>
              </a:lnSpc>
            </a:pP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4</a:t>
            </a:r>
            <a:r>
              <a:rPr lang="ko-KR" altLang="en-US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단계</a:t>
            </a:r>
            <a:r>
              <a:rPr lang="en-US" altLang="ko-KR" sz="13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 </a:t>
            </a:r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Learning</a:t>
            </a:r>
          </a:p>
          <a:p>
            <a:pPr>
              <a:lnSpc>
                <a:spcPct val="150000"/>
              </a:lnSpc>
            </a:pPr>
            <a:r>
              <a:rPr lang="en-US" altLang="ko-KR" sz="13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135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Lable</a:t>
            </a:r>
            <a:r>
              <a:rPr lang="ko-KR" altLang="en-US" sz="13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있는 </a:t>
            </a:r>
            <a:r>
              <a:rPr lang="en-US" altLang="ko-KR" sz="13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dataset </a:t>
            </a:r>
            <a:r>
              <a:rPr lang="ko-KR" altLang="en-US" sz="13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필요 </a:t>
            </a:r>
            <a:r>
              <a:rPr lang="en-US" altLang="ko-KR" sz="13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35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긍</a:t>
            </a:r>
            <a:r>
              <a:rPr lang="en-US" altLang="ko-KR" sz="13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3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부정 평가가 완료된 문장</a:t>
            </a:r>
            <a:r>
              <a:rPr lang="en-US" altLang="ko-KR" sz="13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3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dataset</a:t>
            </a:r>
            <a:r>
              <a:rPr lang="ko-KR" altLang="en-US" sz="13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이 없다면 직접 만들어야 함 </a:t>
            </a:r>
            <a:endParaRPr lang="en-US" altLang="ko-KR" sz="135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16A1C5-8DBE-4E7C-8210-19F9D983CDA6}"/>
              </a:ext>
            </a:extLst>
          </p:cNvPr>
          <p:cNvGrpSpPr/>
          <p:nvPr/>
        </p:nvGrpSpPr>
        <p:grpSpPr>
          <a:xfrm>
            <a:off x="960" y="616563"/>
            <a:ext cx="12192000" cy="302653"/>
            <a:chOff x="960" y="616563"/>
            <a:chExt cx="12192000" cy="302653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2B93A01-603D-459C-AFC9-39E9A3FDF4CC}"/>
                </a:ext>
              </a:extLst>
            </p:cNvPr>
            <p:cNvCxnSpPr>
              <a:cxnSpLocks/>
            </p:cNvCxnSpPr>
            <p:nvPr/>
          </p:nvCxnSpPr>
          <p:spPr>
            <a:xfrm>
              <a:off x="960" y="919216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C275CC6-C7B1-4938-AFB0-05C7896DA97E}"/>
                </a:ext>
              </a:extLst>
            </p:cNvPr>
            <p:cNvSpPr/>
            <p:nvPr/>
          </p:nvSpPr>
          <p:spPr>
            <a:xfrm>
              <a:off x="10574672" y="616563"/>
              <a:ext cx="1588660" cy="267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r"/>
              <a:r>
                <a:rPr lang="en-US" altLang="ko-KR" sz="17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Cascadia Mono" panose="020B0609020000020004" pitchFamily="49" charset="0"/>
                </a:rPr>
                <a:t>Let’s GRIT…?   </a:t>
              </a:r>
              <a:endParaRPr lang="ko-KR" altLang="en-US" sz="1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Cascadia Mono" panose="020B0609020000020004" pitchFamily="49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96E6E8-7382-4333-95F6-CDF5001F87A2}"/>
              </a:ext>
            </a:extLst>
          </p:cNvPr>
          <p:cNvSpPr/>
          <p:nvPr/>
        </p:nvSpPr>
        <p:spPr>
          <a:xfrm>
            <a:off x="637953" y="2603626"/>
            <a:ext cx="5794744" cy="1333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spcAft>
                <a:spcPts val="800"/>
              </a:spcAft>
            </a:pPr>
            <a:r>
              <a:rPr lang="en-US" altLang="ko-KR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활용 분야</a:t>
            </a:r>
            <a:endParaRPr lang="en-US" altLang="ko-KR" b="1" dirty="0">
              <a:solidFill>
                <a:srgbClr val="6600F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800"/>
              </a:spcAft>
            </a:pPr>
            <a:r>
              <a:rPr lang="ko-KR" altLang="en-US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음성 인식</a:t>
            </a:r>
            <a:r>
              <a:rPr lang="en-US" altLang="ko-KR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내용 요약</a:t>
            </a:r>
            <a:r>
              <a:rPr lang="en-US" altLang="ko-KR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번역</a:t>
            </a:r>
            <a:r>
              <a:rPr lang="en-US" altLang="ko-KR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사용자의 감성 분석</a:t>
            </a:r>
            <a:r>
              <a:rPr lang="en-US" altLang="ko-KR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</a:p>
          <a:p>
            <a:pPr>
              <a:spcAft>
                <a:spcPts val="800"/>
              </a:spcAft>
            </a:pPr>
            <a:r>
              <a:rPr lang="ko-KR" altLang="en-US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텍스트 분류 작업</a:t>
            </a:r>
            <a:r>
              <a:rPr lang="en-US" altLang="ko-KR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질의 응답 시스템</a:t>
            </a:r>
            <a:r>
              <a:rPr lang="en-US" altLang="ko-KR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b="1" dirty="0" err="1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챗봇</a:t>
            </a:r>
            <a:r>
              <a:rPr lang="ko-KR" altLang="en-US" b="1" dirty="0">
                <a:solidFill>
                  <a:srgbClr val="66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등</a:t>
            </a:r>
            <a:endParaRPr lang="en-US" altLang="ko-KR" b="1" dirty="0">
              <a:solidFill>
                <a:srgbClr val="66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2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1968</Words>
  <Application>Microsoft Office PowerPoint</Application>
  <PresentationFormat>와이드스크린</PresentationFormat>
  <Paragraphs>340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HY헤드라인M</vt:lpstr>
      <vt:lpstr>맑은 고딕</vt:lpstr>
      <vt:lpstr>한컴 말랑말랑 Bold</vt:lpstr>
      <vt:lpstr>휴먼둥근헤드라인</vt:lpstr>
      <vt:lpstr>Arial</vt:lpstr>
      <vt:lpstr>Barlow Black</vt:lpstr>
      <vt:lpstr>Segoe UI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</dc:creator>
  <cp:lastModifiedBy>JEONG HAERANG</cp:lastModifiedBy>
  <cp:revision>271</cp:revision>
  <dcterms:created xsi:type="dcterms:W3CDTF">2022-07-20T13:16:58Z</dcterms:created>
  <dcterms:modified xsi:type="dcterms:W3CDTF">2022-08-02T04:50:13Z</dcterms:modified>
</cp:coreProperties>
</file>